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70"/>
  </p:notesMasterIdLst>
  <p:handoutMasterIdLst>
    <p:handoutMasterId r:id="rId71"/>
  </p:handoutMasterIdLst>
  <p:sldIdLst>
    <p:sldId id="377" r:id="rId5"/>
    <p:sldId id="269" r:id="rId6"/>
    <p:sldId id="301" r:id="rId7"/>
    <p:sldId id="539" r:id="rId8"/>
    <p:sldId id="540" r:id="rId9"/>
    <p:sldId id="555" r:id="rId10"/>
    <p:sldId id="541" r:id="rId11"/>
    <p:sldId id="543" r:id="rId12"/>
    <p:sldId id="580" r:id="rId13"/>
    <p:sldId id="542" r:id="rId14"/>
    <p:sldId id="556" r:id="rId15"/>
    <p:sldId id="557" r:id="rId16"/>
    <p:sldId id="376" r:id="rId17"/>
    <p:sldId id="545" r:id="rId18"/>
    <p:sldId id="458" r:id="rId19"/>
    <p:sldId id="558" r:id="rId20"/>
    <p:sldId id="546" r:id="rId21"/>
    <p:sldId id="559" r:id="rId22"/>
    <p:sldId id="378" r:id="rId23"/>
    <p:sldId id="562" r:id="rId24"/>
    <p:sldId id="563" r:id="rId25"/>
    <p:sldId id="428" r:id="rId26"/>
    <p:sldId id="461" r:id="rId27"/>
    <p:sldId id="307" r:id="rId28"/>
    <p:sldId id="436" r:id="rId29"/>
    <p:sldId id="437" r:id="rId30"/>
    <p:sldId id="581" r:id="rId31"/>
    <p:sldId id="357" r:id="rId32"/>
    <p:sldId id="341" r:id="rId33"/>
    <p:sldId id="342" r:id="rId34"/>
    <p:sldId id="323" r:id="rId35"/>
    <p:sldId id="324" r:id="rId36"/>
    <p:sldId id="326" r:id="rId37"/>
    <p:sldId id="327" r:id="rId38"/>
    <p:sldId id="547" r:id="rId39"/>
    <p:sldId id="309" r:id="rId40"/>
    <p:sldId id="470" r:id="rId41"/>
    <p:sldId id="553" r:id="rId42"/>
    <p:sldId id="564" r:id="rId43"/>
    <p:sldId id="565" r:id="rId44"/>
    <p:sldId id="566" r:id="rId45"/>
    <p:sldId id="472" r:id="rId46"/>
    <p:sldId id="554" r:id="rId47"/>
    <p:sldId id="475" r:id="rId48"/>
    <p:sldId id="549" r:id="rId49"/>
    <p:sldId id="550" r:id="rId50"/>
    <p:sldId id="476" r:id="rId51"/>
    <p:sldId id="567" r:id="rId52"/>
    <p:sldId id="568" r:id="rId53"/>
    <p:sldId id="551" r:id="rId54"/>
    <p:sldId id="478" r:id="rId55"/>
    <p:sldId id="492" r:id="rId56"/>
    <p:sldId id="552" r:id="rId57"/>
    <p:sldId id="334" r:id="rId58"/>
    <p:sldId id="336" r:id="rId59"/>
    <p:sldId id="582" r:id="rId60"/>
    <p:sldId id="583" r:id="rId61"/>
    <p:sldId id="569" r:id="rId62"/>
    <p:sldId id="570" r:id="rId63"/>
    <p:sldId id="571" r:id="rId64"/>
    <p:sldId id="572" r:id="rId65"/>
    <p:sldId id="573" r:id="rId66"/>
    <p:sldId id="574" r:id="rId67"/>
    <p:sldId id="292" r:id="rId68"/>
    <p:sldId id="577" r:id="rId69"/>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F06A90B-A749-208A-D00E-EF25335465EC}" name="Divya Krishnakumar" initials="DK" userId="S::divya.krishnakumar@ansrsource.com::083ee865-650d-4256-9272-f4d91147c45c" providerId="AD"/>
  <p188:author id="{BF2A948C-1811-CB48-BB9C-92871E13B267}" name="ansrsource_17" initials="AW" userId="ansrsource_17"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Onderdonk, Natalie" initials="ON" lastIdx="1" clrIdx="1">
    <p:extLst>
      <p:ext uri="{19B8F6BF-5375-455C-9EA6-DF929625EA0E}">
        <p15:presenceInfo xmlns:p15="http://schemas.microsoft.com/office/powerpoint/2012/main" userId="S::Natalie.Onderdonk@cengage.com::794b6c7a-2b12-4b61-8069-51114120681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E9255F"/>
    <a:srgbClr val="006298"/>
    <a:srgbClr val="FF6300"/>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5632" autoAdjust="0"/>
  </p:normalViewPr>
  <p:slideViewPr>
    <p:cSldViewPr snapToGrid="0">
      <p:cViewPr varScale="1">
        <p:scale>
          <a:sx n="66" d="100"/>
          <a:sy n="66" d="100"/>
        </p:scale>
        <p:origin x="180"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notesMaster" Target="notesMasters/notesMaster1.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presProps" Target="presProps.xml"/><Relationship Id="rId78"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handoutMaster" Target="handoutMasters/handoutMaster1.xml"/><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vya Krishnakumar" userId="083ee865-650d-4256-9272-f4d91147c45c" providerId="ADAL" clId="{65DCB198-798F-44AB-86AB-AEEDA2DC430C}"/>
    <pc:docChg chg="undo custSel modSld">
      <pc:chgData name="Divya Krishnakumar" userId="083ee865-650d-4256-9272-f4d91147c45c" providerId="ADAL" clId="{65DCB198-798F-44AB-86AB-AEEDA2DC430C}" dt="2022-02-20T17:32:08.722" v="75" actId="20577"/>
      <pc:docMkLst>
        <pc:docMk/>
      </pc:docMkLst>
      <pc:sldChg chg="modSp mod">
        <pc:chgData name="Divya Krishnakumar" userId="083ee865-650d-4256-9272-f4d91147c45c" providerId="ADAL" clId="{65DCB198-798F-44AB-86AB-AEEDA2DC430C}" dt="2022-02-20T14:43:10.540" v="20" actId="313"/>
        <pc:sldMkLst>
          <pc:docMk/>
          <pc:sldMk cId="670972609" sldId="309"/>
        </pc:sldMkLst>
        <pc:spChg chg="mod">
          <ac:chgData name="Divya Krishnakumar" userId="083ee865-650d-4256-9272-f4d91147c45c" providerId="ADAL" clId="{65DCB198-798F-44AB-86AB-AEEDA2DC430C}" dt="2022-02-20T14:43:10.540" v="20" actId="313"/>
          <ac:spMkLst>
            <pc:docMk/>
            <pc:sldMk cId="670972609" sldId="309"/>
            <ac:spMk id="6" creationId="{1560DD7E-8221-45EC-B849-91DC33361686}"/>
          </ac:spMkLst>
        </pc:spChg>
      </pc:sldChg>
      <pc:sldChg chg="modSp mod">
        <pc:chgData name="Divya Krishnakumar" userId="083ee865-650d-4256-9272-f4d91147c45c" providerId="ADAL" clId="{65DCB198-798F-44AB-86AB-AEEDA2DC430C}" dt="2022-02-20T17:07:34.030" v="35" actId="6549"/>
        <pc:sldMkLst>
          <pc:docMk/>
          <pc:sldMk cId="471710260" sldId="326"/>
        </pc:sldMkLst>
        <pc:spChg chg="mod">
          <ac:chgData name="Divya Krishnakumar" userId="083ee865-650d-4256-9272-f4d91147c45c" providerId="ADAL" clId="{65DCB198-798F-44AB-86AB-AEEDA2DC430C}" dt="2022-02-20T17:07:34.030" v="35" actId="6549"/>
          <ac:spMkLst>
            <pc:docMk/>
            <pc:sldMk cId="471710260" sldId="326"/>
            <ac:spMk id="2" creationId="{00000000-0000-0000-0000-000000000000}"/>
          </ac:spMkLst>
        </pc:spChg>
      </pc:sldChg>
      <pc:sldChg chg="modSp mod">
        <pc:chgData name="Divya Krishnakumar" userId="083ee865-650d-4256-9272-f4d91147c45c" providerId="ADAL" clId="{65DCB198-798F-44AB-86AB-AEEDA2DC430C}" dt="2022-02-20T17:28:12.189" v="59" actId="20577"/>
        <pc:sldMkLst>
          <pc:docMk/>
          <pc:sldMk cId="3194775823" sldId="334"/>
        </pc:sldMkLst>
        <pc:spChg chg="mod">
          <ac:chgData name="Divya Krishnakumar" userId="083ee865-650d-4256-9272-f4d91147c45c" providerId="ADAL" clId="{65DCB198-798F-44AB-86AB-AEEDA2DC430C}" dt="2022-02-20T17:28:12.189" v="59" actId="20577"/>
          <ac:spMkLst>
            <pc:docMk/>
            <pc:sldMk cId="3194775823" sldId="334"/>
            <ac:spMk id="3" creationId="{19AA6162-1611-47F6-A8D6-D4E02F3BA634}"/>
          </ac:spMkLst>
        </pc:spChg>
      </pc:sldChg>
      <pc:sldChg chg="modSp mod">
        <pc:chgData name="Divya Krishnakumar" userId="083ee865-650d-4256-9272-f4d91147c45c" providerId="ADAL" clId="{65DCB198-798F-44AB-86AB-AEEDA2DC430C}" dt="2022-02-20T17:28:54.059" v="69" actId="20577"/>
        <pc:sldMkLst>
          <pc:docMk/>
          <pc:sldMk cId="2209717256" sldId="336"/>
        </pc:sldMkLst>
        <pc:spChg chg="mod">
          <ac:chgData name="Divya Krishnakumar" userId="083ee865-650d-4256-9272-f4d91147c45c" providerId="ADAL" clId="{65DCB198-798F-44AB-86AB-AEEDA2DC430C}" dt="2022-02-20T17:28:54.059" v="69" actId="20577"/>
          <ac:spMkLst>
            <pc:docMk/>
            <pc:sldMk cId="2209717256" sldId="336"/>
            <ac:spMk id="2" creationId="{00000000-0000-0000-0000-000000000000}"/>
          </ac:spMkLst>
        </pc:spChg>
      </pc:sldChg>
      <pc:sldChg chg="modSp mod addCm">
        <pc:chgData name="Divya Krishnakumar" userId="083ee865-650d-4256-9272-f4d91147c45c" providerId="ADAL" clId="{65DCB198-798F-44AB-86AB-AEEDA2DC430C}" dt="2022-02-20T17:06:09.423" v="34"/>
        <pc:sldMkLst>
          <pc:docMk/>
          <pc:sldMk cId="3959071819" sldId="342"/>
        </pc:sldMkLst>
        <pc:spChg chg="mod">
          <ac:chgData name="Divya Krishnakumar" userId="083ee865-650d-4256-9272-f4d91147c45c" providerId="ADAL" clId="{65DCB198-798F-44AB-86AB-AEEDA2DC430C}" dt="2022-02-20T17:05:14.775" v="33" actId="20577"/>
          <ac:spMkLst>
            <pc:docMk/>
            <pc:sldMk cId="3959071819" sldId="342"/>
            <ac:spMk id="2" creationId="{00000000-0000-0000-0000-000000000000}"/>
          </ac:spMkLst>
        </pc:spChg>
      </pc:sldChg>
      <pc:sldChg chg="modSp mod">
        <pc:chgData name="Divya Krishnakumar" userId="083ee865-650d-4256-9272-f4d91147c45c" providerId="ADAL" clId="{65DCB198-798F-44AB-86AB-AEEDA2DC430C}" dt="2022-02-20T17:04:04.207" v="32" actId="20577"/>
        <pc:sldMkLst>
          <pc:docMk/>
          <pc:sldMk cId="2532773647" sldId="357"/>
        </pc:sldMkLst>
        <pc:spChg chg="mod">
          <ac:chgData name="Divya Krishnakumar" userId="083ee865-650d-4256-9272-f4d91147c45c" providerId="ADAL" clId="{65DCB198-798F-44AB-86AB-AEEDA2DC430C}" dt="2022-02-20T17:04:04.207" v="32" actId="20577"/>
          <ac:spMkLst>
            <pc:docMk/>
            <pc:sldMk cId="2532773647" sldId="357"/>
            <ac:spMk id="3" creationId="{137FD6E0-DE58-42D3-A2D7-3F26486CBD74}"/>
          </ac:spMkLst>
        </pc:spChg>
      </pc:sldChg>
      <pc:sldChg chg="modSp mod addCm">
        <pc:chgData name="Divya Krishnakumar" userId="083ee865-650d-4256-9272-f4d91147c45c" providerId="ADAL" clId="{65DCB198-798F-44AB-86AB-AEEDA2DC430C}" dt="2022-02-20T15:02:55.302" v="27"/>
        <pc:sldMkLst>
          <pc:docMk/>
          <pc:sldMk cId="3338165092" sldId="378"/>
        </pc:sldMkLst>
        <pc:spChg chg="mod">
          <ac:chgData name="Divya Krishnakumar" userId="083ee865-650d-4256-9272-f4d91147c45c" providerId="ADAL" clId="{65DCB198-798F-44AB-86AB-AEEDA2DC430C}" dt="2022-02-20T15:02:20.264" v="26" actId="20577"/>
          <ac:spMkLst>
            <pc:docMk/>
            <pc:sldMk cId="3338165092" sldId="378"/>
            <ac:spMk id="5" creationId="{DDD4F286-8DF4-49F9-81A5-0E1B45EB6F4A}"/>
          </ac:spMkLst>
        </pc:spChg>
      </pc:sldChg>
      <pc:sldChg chg="addCm">
        <pc:chgData name="Divya Krishnakumar" userId="083ee865-650d-4256-9272-f4d91147c45c" providerId="ADAL" clId="{65DCB198-798F-44AB-86AB-AEEDA2DC430C}" dt="2022-02-20T17:02:54.485" v="30"/>
        <pc:sldMkLst>
          <pc:docMk/>
          <pc:sldMk cId="2038899878" sldId="437"/>
        </pc:sldMkLst>
      </pc:sldChg>
      <pc:sldChg chg="modSp mod">
        <pc:chgData name="Divya Krishnakumar" userId="083ee865-650d-4256-9272-f4d91147c45c" providerId="ADAL" clId="{65DCB198-798F-44AB-86AB-AEEDA2DC430C}" dt="2022-02-20T17:10:50.932" v="36" actId="20577"/>
        <pc:sldMkLst>
          <pc:docMk/>
          <pc:sldMk cId="3746876303" sldId="470"/>
        </pc:sldMkLst>
        <pc:spChg chg="mod">
          <ac:chgData name="Divya Krishnakumar" userId="083ee865-650d-4256-9272-f4d91147c45c" providerId="ADAL" clId="{65DCB198-798F-44AB-86AB-AEEDA2DC430C}" dt="2022-02-20T17:10:50.932" v="36" actId="20577"/>
          <ac:spMkLst>
            <pc:docMk/>
            <pc:sldMk cId="3746876303" sldId="470"/>
            <ac:spMk id="3" creationId="{139142D6-5C3A-42A0-8A74-350829226946}"/>
          </ac:spMkLst>
        </pc:spChg>
      </pc:sldChg>
      <pc:sldChg chg="modSp mod">
        <pc:chgData name="Divya Krishnakumar" userId="083ee865-650d-4256-9272-f4d91147c45c" providerId="ADAL" clId="{65DCB198-798F-44AB-86AB-AEEDA2DC430C}" dt="2022-02-20T17:15:14.698" v="39" actId="6549"/>
        <pc:sldMkLst>
          <pc:docMk/>
          <pc:sldMk cId="4027423901" sldId="472"/>
        </pc:sldMkLst>
        <pc:spChg chg="mod">
          <ac:chgData name="Divya Krishnakumar" userId="083ee865-650d-4256-9272-f4d91147c45c" providerId="ADAL" clId="{65DCB198-798F-44AB-86AB-AEEDA2DC430C}" dt="2022-02-20T17:15:14.698" v="39" actId="6549"/>
          <ac:spMkLst>
            <pc:docMk/>
            <pc:sldMk cId="4027423901" sldId="472"/>
            <ac:spMk id="3" creationId="{0C2DAB88-4E38-4590-89B6-A9C9EC45F56F}"/>
          </ac:spMkLst>
        </pc:spChg>
      </pc:sldChg>
      <pc:sldChg chg="modSp mod">
        <pc:chgData name="Divya Krishnakumar" userId="083ee865-650d-4256-9272-f4d91147c45c" providerId="ADAL" clId="{65DCB198-798F-44AB-86AB-AEEDA2DC430C}" dt="2022-02-20T17:16:44.068" v="43" actId="20577"/>
        <pc:sldMkLst>
          <pc:docMk/>
          <pc:sldMk cId="243493065" sldId="475"/>
        </pc:sldMkLst>
        <pc:spChg chg="mod">
          <ac:chgData name="Divya Krishnakumar" userId="083ee865-650d-4256-9272-f4d91147c45c" providerId="ADAL" clId="{65DCB198-798F-44AB-86AB-AEEDA2DC430C}" dt="2022-02-20T17:16:44.068" v="43" actId="20577"/>
          <ac:spMkLst>
            <pc:docMk/>
            <pc:sldMk cId="243493065" sldId="475"/>
            <ac:spMk id="3" creationId="{2F895A90-C059-4F6E-B532-4D2ECF128251}"/>
          </ac:spMkLst>
        </pc:spChg>
      </pc:sldChg>
      <pc:sldChg chg="modSp mod">
        <pc:chgData name="Divya Krishnakumar" userId="083ee865-650d-4256-9272-f4d91147c45c" providerId="ADAL" clId="{65DCB198-798F-44AB-86AB-AEEDA2DC430C}" dt="2022-02-20T14:38:29.183" v="1" actId="20577"/>
        <pc:sldMkLst>
          <pc:docMk/>
          <pc:sldMk cId="842610165" sldId="542"/>
        </pc:sldMkLst>
        <pc:spChg chg="mod">
          <ac:chgData name="Divya Krishnakumar" userId="083ee865-650d-4256-9272-f4d91147c45c" providerId="ADAL" clId="{65DCB198-798F-44AB-86AB-AEEDA2DC430C}" dt="2022-02-20T14:38:29.183" v="1" actId="20577"/>
          <ac:spMkLst>
            <pc:docMk/>
            <pc:sldMk cId="842610165" sldId="542"/>
            <ac:spMk id="2" creationId="{2940233A-258F-40F3-9EAC-85EEA62BDB38}"/>
          </ac:spMkLst>
        </pc:spChg>
      </pc:sldChg>
      <pc:sldChg chg="modSp mod">
        <pc:chgData name="Divya Krishnakumar" userId="083ee865-650d-4256-9272-f4d91147c45c" providerId="ADAL" clId="{65DCB198-798F-44AB-86AB-AEEDA2DC430C}" dt="2022-02-20T15:01:47.470" v="25" actId="20577"/>
        <pc:sldMkLst>
          <pc:docMk/>
          <pc:sldMk cId="2909413595" sldId="546"/>
        </pc:sldMkLst>
        <pc:spChg chg="mod">
          <ac:chgData name="Divya Krishnakumar" userId="083ee865-650d-4256-9272-f4d91147c45c" providerId="ADAL" clId="{65DCB198-798F-44AB-86AB-AEEDA2DC430C}" dt="2022-02-20T15:01:47.470" v="25" actId="20577"/>
          <ac:spMkLst>
            <pc:docMk/>
            <pc:sldMk cId="2909413595" sldId="546"/>
            <ac:spMk id="2" creationId="{00000000-0000-0000-0000-000000000000}"/>
          </ac:spMkLst>
        </pc:spChg>
      </pc:sldChg>
      <pc:sldChg chg="modSp mod">
        <pc:chgData name="Divya Krishnakumar" userId="083ee865-650d-4256-9272-f4d91147c45c" providerId="ADAL" clId="{65DCB198-798F-44AB-86AB-AEEDA2DC430C}" dt="2022-02-20T17:26:57.491" v="56" actId="20577"/>
        <pc:sldMkLst>
          <pc:docMk/>
          <pc:sldMk cId="4042154257" sldId="552"/>
        </pc:sldMkLst>
        <pc:spChg chg="mod">
          <ac:chgData name="Divya Krishnakumar" userId="083ee865-650d-4256-9272-f4d91147c45c" providerId="ADAL" clId="{65DCB198-798F-44AB-86AB-AEEDA2DC430C}" dt="2022-02-20T17:26:57.491" v="56" actId="20577"/>
          <ac:spMkLst>
            <pc:docMk/>
            <pc:sldMk cId="4042154257" sldId="552"/>
            <ac:spMk id="3" creationId="{4B08C651-EA85-4643-B3E6-0CFEB6C7D7A0}"/>
          </ac:spMkLst>
        </pc:spChg>
      </pc:sldChg>
      <pc:sldChg chg="modSp mod">
        <pc:chgData name="Divya Krishnakumar" userId="083ee865-650d-4256-9272-f4d91147c45c" providerId="ADAL" clId="{65DCB198-798F-44AB-86AB-AEEDA2DC430C}" dt="2022-02-20T14:59:27.754" v="22" actId="20577"/>
        <pc:sldMkLst>
          <pc:docMk/>
          <pc:sldMk cId="4246640946" sldId="556"/>
        </pc:sldMkLst>
        <pc:spChg chg="mod">
          <ac:chgData name="Divya Krishnakumar" userId="083ee865-650d-4256-9272-f4d91147c45c" providerId="ADAL" clId="{65DCB198-798F-44AB-86AB-AEEDA2DC430C}" dt="2022-02-20T14:59:27.754" v="22" actId="20577"/>
          <ac:spMkLst>
            <pc:docMk/>
            <pc:sldMk cId="4246640946" sldId="556"/>
            <ac:spMk id="3" creationId="{3F5D9B23-6174-473D-9A03-61B458315866}"/>
          </ac:spMkLst>
        </pc:spChg>
      </pc:sldChg>
      <pc:sldChg chg="modSp mod">
        <pc:chgData name="Divya Krishnakumar" userId="083ee865-650d-4256-9272-f4d91147c45c" providerId="ADAL" clId="{65DCB198-798F-44AB-86AB-AEEDA2DC430C}" dt="2022-02-20T14:59:54.596" v="23" actId="20577"/>
        <pc:sldMkLst>
          <pc:docMk/>
          <pc:sldMk cId="2659850210" sldId="557"/>
        </pc:sldMkLst>
        <pc:spChg chg="mod">
          <ac:chgData name="Divya Krishnakumar" userId="083ee865-650d-4256-9272-f4d91147c45c" providerId="ADAL" clId="{65DCB198-798F-44AB-86AB-AEEDA2DC430C}" dt="2022-02-20T14:59:54.596" v="23" actId="20577"/>
          <ac:spMkLst>
            <pc:docMk/>
            <pc:sldMk cId="2659850210" sldId="557"/>
            <ac:spMk id="3" creationId="{3F5D9B23-6174-473D-9A03-61B458315866}"/>
          </ac:spMkLst>
        </pc:spChg>
      </pc:sldChg>
      <pc:sldChg chg="modSp mod addCm">
        <pc:chgData name="Divya Krishnakumar" userId="083ee865-650d-4256-9272-f4d91147c45c" providerId="ADAL" clId="{65DCB198-798F-44AB-86AB-AEEDA2DC430C}" dt="2022-02-20T15:03:54.227" v="29"/>
        <pc:sldMkLst>
          <pc:docMk/>
          <pc:sldMk cId="1403077472" sldId="563"/>
        </pc:sldMkLst>
        <pc:spChg chg="mod">
          <ac:chgData name="Divya Krishnakumar" userId="083ee865-650d-4256-9272-f4d91147c45c" providerId="ADAL" clId="{65DCB198-798F-44AB-86AB-AEEDA2DC430C}" dt="2022-02-20T15:03:29.929" v="28" actId="6549"/>
          <ac:spMkLst>
            <pc:docMk/>
            <pc:sldMk cId="1403077472" sldId="563"/>
            <ac:spMk id="5" creationId="{DDD4F286-8DF4-49F9-81A5-0E1B45EB6F4A}"/>
          </ac:spMkLst>
        </pc:spChg>
      </pc:sldChg>
      <pc:sldChg chg="modSp mod">
        <pc:chgData name="Divya Krishnakumar" userId="083ee865-650d-4256-9272-f4d91147c45c" providerId="ADAL" clId="{65DCB198-798F-44AB-86AB-AEEDA2DC430C}" dt="2022-02-20T17:11:53.570" v="38" actId="20577"/>
        <pc:sldMkLst>
          <pc:docMk/>
          <pc:sldMk cId="1811339529" sldId="566"/>
        </pc:sldMkLst>
        <pc:spChg chg="mod">
          <ac:chgData name="Divya Krishnakumar" userId="083ee865-650d-4256-9272-f4d91147c45c" providerId="ADAL" clId="{65DCB198-798F-44AB-86AB-AEEDA2DC430C}" dt="2022-02-20T17:11:53.570" v="38" actId="20577"/>
          <ac:spMkLst>
            <pc:docMk/>
            <pc:sldMk cId="1811339529" sldId="566"/>
            <ac:spMk id="9" creationId="{4A54B280-ED86-442C-A8EC-231EA46E47B1}"/>
          </ac:spMkLst>
        </pc:spChg>
      </pc:sldChg>
      <pc:sldChg chg="modSp mod">
        <pc:chgData name="Divya Krishnakumar" userId="083ee865-650d-4256-9272-f4d91147c45c" providerId="ADAL" clId="{65DCB198-798F-44AB-86AB-AEEDA2DC430C}" dt="2022-02-20T17:23:07.293" v="45" actId="20577"/>
        <pc:sldMkLst>
          <pc:docMk/>
          <pc:sldMk cId="3931460642" sldId="568"/>
        </pc:sldMkLst>
        <pc:spChg chg="mod">
          <ac:chgData name="Divya Krishnakumar" userId="083ee865-650d-4256-9272-f4d91147c45c" providerId="ADAL" clId="{65DCB198-798F-44AB-86AB-AEEDA2DC430C}" dt="2022-02-20T17:23:07.293" v="45" actId="20577"/>
          <ac:spMkLst>
            <pc:docMk/>
            <pc:sldMk cId="3931460642" sldId="568"/>
            <ac:spMk id="3" creationId="{855FBCEF-D9F8-4E29-BCA9-B14EDE0204CC}"/>
          </ac:spMkLst>
        </pc:spChg>
      </pc:sldChg>
      <pc:sldChg chg="modSp mod">
        <pc:chgData name="Divya Krishnakumar" userId="083ee865-650d-4256-9272-f4d91147c45c" providerId="ADAL" clId="{65DCB198-798F-44AB-86AB-AEEDA2DC430C}" dt="2022-02-20T17:31:01.192" v="73" actId="20577"/>
        <pc:sldMkLst>
          <pc:docMk/>
          <pc:sldMk cId="1301491704" sldId="569"/>
        </pc:sldMkLst>
        <pc:spChg chg="mod">
          <ac:chgData name="Divya Krishnakumar" userId="083ee865-650d-4256-9272-f4d91147c45c" providerId="ADAL" clId="{65DCB198-798F-44AB-86AB-AEEDA2DC430C}" dt="2022-02-20T17:31:01.192" v="73" actId="20577"/>
          <ac:spMkLst>
            <pc:docMk/>
            <pc:sldMk cId="1301491704" sldId="569"/>
            <ac:spMk id="3" creationId="{EA590AD2-2E6D-49ED-8BA4-6796CA87902F}"/>
          </ac:spMkLst>
        </pc:spChg>
      </pc:sldChg>
      <pc:sldChg chg="modSp mod">
        <pc:chgData name="Divya Krishnakumar" userId="083ee865-650d-4256-9272-f4d91147c45c" providerId="ADAL" clId="{65DCB198-798F-44AB-86AB-AEEDA2DC430C}" dt="2022-02-20T17:32:08.722" v="75" actId="20577"/>
        <pc:sldMkLst>
          <pc:docMk/>
          <pc:sldMk cId="3161339537" sldId="572"/>
        </pc:sldMkLst>
        <pc:spChg chg="mod">
          <ac:chgData name="Divya Krishnakumar" userId="083ee865-650d-4256-9272-f4d91147c45c" providerId="ADAL" clId="{65DCB198-798F-44AB-86AB-AEEDA2DC430C}" dt="2022-02-20T17:32:08.722" v="75" actId="20577"/>
          <ac:spMkLst>
            <pc:docMk/>
            <pc:sldMk cId="3161339537" sldId="572"/>
            <ac:spMk id="3" creationId="{933F05CC-6DC1-41C0-B11E-FB15AA9AAF04}"/>
          </ac:spMkLst>
        </pc:spChg>
      </pc:sldChg>
      <pc:sldChg chg="modSp mod">
        <pc:chgData name="Divya Krishnakumar" userId="083ee865-650d-4256-9272-f4d91147c45c" providerId="ADAL" clId="{65DCB198-798F-44AB-86AB-AEEDA2DC430C}" dt="2022-02-20T14:42:44.526" v="14" actId="313"/>
        <pc:sldMkLst>
          <pc:docMk/>
          <pc:sldMk cId="1249423098" sldId="580"/>
        </pc:sldMkLst>
        <pc:spChg chg="mod">
          <ac:chgData name="Divya Krishnakumar" userId="083ee865-650d-4256-9272-f4d91147c45c" providerId="ADAL" clId="{65DCB198-798F-44AB-86AB-AEEDA2DC430C}" dt="2022-02-20T14:42:44.526" v="14" actId="313"/>
          <ac:spMkLst>
            <pc:docMk/>
            <pc:sldMk cId="1249423098" sldId="580"/>
            <ac:spMk id="3" creationId="{C89CD84D-2CBE-4D6D-B24D-138FD12F58A5}"/>
          </ac:spMkLst>
        </pc:spChg>
      </pc:sldChg>
      <pc:sldChg chg="modSp mod">
        <pc:chgData name="Divya Krishnakumar" userId="083ee865-650d-4256-9272-f4d91147c45c" providerId="ADAL" clId="{65DCB198-798F-44AB-86AB-AEEDA2DC430C}" dt="2022-02-20T17:29:55.209" v="71" actId="108"/>
        <pc:sldMkLst>
          <pc:docMk/>
          <pc:sldMk cId="621067646" sldId="582"/>
        </pc:sldMkLst>
        <pc:spChg chg="mod">
          <ac:chgData name="Divya Krishnakumar" userId="083ee865-650d-4256-9272-f4d91147c45c" providerId="ADAL" clId="{65DCB198-798F-44AB-86AB-AEEDA2DC430C}" dt="2022-02-20T17:29:55.209" v="71" actId="108"/>
          <ac:spMkLst>
            <pc:docMk/>
            <pc:sldMk cId="621067646" sldId="582"/>
            <ac:spMk id="2" creationId="{00000000-0000-0000-0000-000000000000}"/>
          </ac:spMkLst>
        </pc:spChg>
      </pc:sldChg>
      <pc:sldChg chg="modSp mod">
        <pc:chgData name="Divya Krishnakumar" userId="083ee865-650d-4256-9272-f4d91147c45c" providerId="ADAL" clId="{65DCB198-798F-44AB-86AB-AEEDA2DC430C}" dt="2022-02-20T17:30:15.555" v="72" actId="108"/>
        <pc:sldMkLst>
          <pc:docMk/>
          <pc:sldMk cId="1531494863" sldId="583"/>
        </pc:sldMkLst>
        <pc:spChg chg="mod">
          <ac:chgData name="Divya Krishnakumar" userId="083ee865-650d-4256-9272-f4d91147c45c" providerId="ADAL" clId="{65DCB198-798F-44AB-86AB-AEEDA2DC430C}" dt="2022-02-20T17:30:15.555" v="72" actId="108"/>
          <ac:spMkLst>
            <pc:docMk/>
            <pc:sldMk cId="1531494863" sldId="583"/>
            <ac:spMk id="2" creationId="{00000000-0000-0000-0000-000000000000}"/>
          </ac:spMkLst>
        </pc:spChg>
      </pc:sldChg>
    </pc:docChg>
  </pc:docChgLst>
  <pc:docChgLst>
    <pc:chgData name="Divya Krishnakumar" userId="083ee865-650d-4256-9272-f4d91147c45c" providerId="ADAL" clId="{494FC630-8B0D-411A-8BFF-B405A37C9BB2}"/>
    <pc:docChg chg="modSld">
      <pc:chgData name="Divya Krishnakumar" userId="083ee865-650d-4256-9272-f4d91147c45c" providerId="ADAL" clId="{494FC630-8B0D-411A-8BFF-B405A37C9BB2}" dt="2022-02-22T07:05:22.911" v="1" actId="20577"/>
      <pc:docMkLst>
        <pc:docMk/>
      </pc:docMkLst>
      <pc:sldChg chg="modSp mod modCm">
        <pc:chgData name="Divya Krishnakumar" userId="083ee865-650d-4256-9272-f4d91147c45c" providerId="ADAL" clId="{494FC630-8B0D-411A-8BFF-B405A37C9BB2}" dt="2022-02-22T07:05:22.911" v="1" actId="20577"/>
        <pc:sldMkLst>
          <pc:docMk/>
          <pc:sldMk cId="3959071819" sldId="342"/>
        </pc:sldMkLst>
        <pc:spChg chg="mod">
          <ac:chgData name="Divya Krishnakumar" userId="083ee865-650d-4256-9272-f4d91147c45c" providerId="ADAL" clId="{494FC630-8B0D-411A-8BFF-B405A37C9BB2}" dt="2022-02-22T07:05:22.911" v="1" actId="20577"/>
          <ac:spMkLst>
            <pc:docMk/>
            <pc:sldMk cId="3959071819" sldId="342"/>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2/23/2022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2/23/2022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3958167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30</a:t>
            </a:fld>
            <a:endParaRPr lang="en-US" dirty="0"/>
          </a:p>
        </p:txBody>
      </p:sp>
    </p:spTree>
    <p:extLst>
      <p:ext uri="{BB962C8B-B14F-4D97-AF65-F5344CB8AC3E}">
        <p14:creationId xmlns:p14="http://schemas.microsoft.com/office/powerpoint/2010/main" val="3597137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31</a:t>
            </a:fld>
            <a:endParaRPr lang="en-US" dirty="0"/>
          </a:p>
        </p:txBody>
      </p:sp>
    </p:spTree>
    <p:extLst>
      <p:ext uri="{BB962C8B-B14F-4D97-AF65-F5344CB8AC3E}">
        <p14:creationId xmlns:p14="http://schemas.microsoft.com/office/powerpoint/2010/main" val="1886981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32</a:t>
            </a:fld>
            <a:endParaRPr lang="en-US" dirty="0"/>
          </a:p>
        </p:txBody>
      </p:sp>
    </p:spTree>
    <p:extLst>
      <p:ext uri="{BB962C8B-B14F-4D97-AF65-F5344CB8AC3E}">
        <p14:creationId xmlns:p14="http://schemas.microsoft.com/office/powerpoint/2010/main" val="334674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 </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dirty="0"/>
          </a:p>
        </p:txBody>
      </p:sp>
    </p:spTree>
    <p:extLst>
      <p:ext uri="{BB962C8B-B14F-4D97-AF65-F5344CB8AC3E}">
        <p14:creationId xmlns:p14="http://schemas.microsoft.com/office/powerpoint/2010/main" val="24805617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34</a:t>
            </a:fld>
            <a:endParaRPr lang="en-US" dirty="0"/>
          </a:p>
        </p:txBody>
      </p:sp>
    </p:spTree>
    <p:extLst>
      <p:ext uri="{BB962C8B-B14F-4D97-AF65-F5344CB8AC3E}">
        <p14:creationId xmlns:p14="http://schemas.microsoft.com/office/powerpoint/2010/main" val="3732615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ethical hacking and related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IN"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54</a:t>
            </a:fld>
            <a:endParaRPr lang="en-US" dirty="0"/>
          </a:p>
        </p:txBody>
      </p:sp>
    </p:spTree>
    <p:extLst>
      <p:ext uri="{BB962C8B-B14F-4D97-AF65-F5344CB8AC3E}">
        <p14:creationId xmlns:p14="http://schemas.microsoft.com/office/powerpoint/2010/main" val="11371769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55</a:t>
            </a:fld>
            <a:endParaRPr lang="en-US" dirty="0"/>
          </a:p>
        </p:txBody>
      </p:sp>
    </p:spTree>
    <p:extLst>
      <p:ext uri="{BB962C8B-B14F-4D97-AF65-F5344CB8AC3E}">
        <p14:creationId xmlns:p14="http://schemas.microsoft.com/office/powerpoint/2010/main" val="3346741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56</a:t>
            </a:fld>
            <a:endParaRPr lang="en-US" dirty="0"/>
          </a:p>
        </p:txBody>
      </p:sp>
    </p:spTree>
    <p:extLst>
      <p:ext uri="{BB962C8B-B14F-4D97-AF65-F5344CB8AC3E}">
        <p14:creationId xmlns:p14="http://schemas.microsoft.com/office/powerpoint/2010/main" val="1305702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57</a:t>
            </a:fld>
            <a:endParaRPr lang="en-US" dirty="0"/>
          </a:p>
        </p:txBody>
      </p:sp>
    </p:spTree>
    <p:extLst>
      <p:ext uri="{BB962C8B-B14F-4D97-AF65-F5344CB8AC3E}">
        <p14:creationId xmlns:p14="http://schemas.microsoft.com/office/powerpoint/2010/main" val="35971376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 </a:t>
            </a:r>
          </a:p>
          <a:p>
            <a:pPr marL="0" indent="0">
              <a:buFontTx/>
              <a:buNone/>
            </a:pP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64</a:t>
            </a:fld>
            <a:endParaRPr lang="en-US" dirty="0"/>
          </a:p>
        </p:txBody>
      </p:sp>
    </p:spTree>
    <p:extLst>
      <p:ext uri="{BB962C8B-B14F-4D97-AF65-F5344CB8AC3E}">
        <p14:creationId xmlns:p14="http://schemas.microsoft.com/office/powerpoint/2010/main" val="2074523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dirty="0"/>
          </a:p>
        </p:txBody>
      </p:sp>
    </p:spTree>
    <p:extLst>
      <p:ext uri="{BB962C8B-B14F-4D97-AF65-F5344CB8AC3E}">
        <p14:creationId xmlns:p14="http://schemas.microsoft.com/office/powerpoint/2010/main" val="1729541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13</a:t>
            </a:fld>
            <a:endParaRPr lang="en-US" dirty="0"/>
          </a:p>
        </p:txBody>
      </p:sp>
    </p:spTree>
    <p:extLst>
      <p:ext uri="{BB962C8B-B14F-4D97-AF65-F5344CB8AC3E}">
        <p14:creationId xmlns:p14="http://schemas.microsoft.com/office/powerpoint/2010/main" val="1134935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14</a:t>
            </a:fld>
            <a:endParaRPr lang="en-US" dirty="0"/>
          </a:p>
        </p:txBody>
      </p:sp>
    </p:spTree>
    <p:extLst>
      <p:ext uri="{BB962C8B-B14F-4D97-AF65-F5344CB8AC3E}">
        <p14:creationId xmlns:p14="http://schemas.microsoft.com/office/powerpoint/2010/main" val="2656290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15</a:t>
            </a:fld>
            <a:endParaRPr lang="en-US" dirty="0"/>
          </a:p>
        </p:txBody>
      </p:sp>
    </p:spTree>
    <p:extLst>
      <p:ext uri="{BB962C8B-B14F-4D97-AF65-F5344CB8AC3E}">
        <p14:creationId xmlns:p14="http://schemas.microsoft.com/office/powerpoint/2010/main" val="3268063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16</a:t>
            </a:fld>
            <a:endParaRPr lang="en-US" dirty="0"/>
          </a:p>
        </p:txBody>
      </p:sp>
    </p:spTree>
    <p:extLst>
      <p:ext uri="{BB962C8B-B14F-4D97-AF65-F5344CB8AC3E}">
        <p14:creationId xmlns:p14="http://schemas.microsoft.com/office/powerpoint/2010/main" val="3288731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17</a:t>
            </a:fld>
            <a:endParaRPr lang="en-US" dirty="0"/>
          </a:p>
        </p:txBody>
      </p:sp>
    </p:spTree>
    <p:extLst>
      <p:ext uri="{BB962C8B-B14F-4D97-AF65-F5344CB8AC3E}">
        <p14:creationId xmlns:p14="http://schemas.microsoft.com/office/powerpoint/2010/main" val="1158901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18</a:t>
            </a:fld>
            <a:endParaRPr lang="en-US" dirty="0"/>
          </a:p>
        </p:txBody>
      </p:sp>
    </p:spTree>
    <p:extLst>
      <p:ext uri="{BB962C8B-B14F-4D97-AF65-F5344CB8AC3E}">
        <p14:creationId xmlns:p14="http://schemas.microsoft.com/office/powerpoint/2010/main" val="1960866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29</a:t>
            </a:fld>
            <a:endParaRPr lang="en-US" dirty="0"/>
          </a:p>
        </p:txBody>
      </p:sp>
    </p:spTree>
    <p:extLst>
      <p:ext uri="{BB962C8B-B14F-4D97-AF65-F5344CB8AC3E}">
        <p14:creationId xmlns:p14="http://schemas.microsoft.com/office/powerpoint/2010/main" val="13057020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
        <p:nvSpPr>
          <p:cNvPr id="4" name="Table Placeholder 3">
            <a:extLst>
              <a:ext uri="{FF2B5EF4-FFF2-40B4-BE49-F238E27FC236}">
                <a16:creationId xmlns:a16="http://schemas.microsoft.com/office/drawing/2014/main" id="{D1DF692E-72DC-47BE-9648-D62DDED49EB4}"/>
              </a:ext>
            </a:extLst>
          </p:cNvPr>
          <p:cNvSpPr>
            <a:spLocks noGrp="1"/>
          </p:cNvSpPr>
          <p:nvPr>
            <p:ph type="tbl" sz="quarter" idx="18"/>
          </p:nvPr>
        </p:nvSpPr>
        <p:spPr>
          <a:xfrm>
            <a:off x="1014413" y="3914775"/>
            <a:ext cx="10587037" cy="2228850"/>
          </a:xfrm>
        </p:spPr>
        <p:txBody>
          <a:bodyPr/>
          <a:lstStyle/>
          <a:p>
            <a:endParaRPr lang="en-IN" dirty="0"/>
          </a:p>
        </p:txBody>
      </p:sp>
    </p:spTree>
    <p:extLst>
      <p:ext uri="{BB962C8B-B14F-4D97-AF65-F5344CB8AC3E}">
        <p14:creationId xmlns:p14="http://schemas.microsoft.com/office/powerpoint/2010/main" val="1070350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87119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6622" y="3893386"/>
            <a:ext cx="6473496" cy="1985434"/>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
        <p:nvSpPr>
          <p:cNvPr id="9" name="Picture Placeholder 5">
            <a:extLst>
              <a:ext uri="{FF2B5EF4-FFF2-40B4-BE49-F238E27FC236}">
                <a16:creationId xmlns:a16="http://schemas.microsoft.com/office/drawing/2014/main" id="{EE70209A-D171-42AE-920B-79D73F857E7B}"/>
              </a:ext>
            </a:extLst>
          </p:cNvPr>
          <p:cNvSpPr>
            <a:spLocks noGrp="1"/>
          </p:cNvSpPr>
          <p:nvPr>
            <p:ph type="pic" sz="quarter" idx="13"/>
          </p:nvPr>
        </p:nvSpPr>
        <p:spPr>
          <a:xfrm>
            <a:off x="788702" y="1536499"/>
            <a:ext cx="6473496" cy="1985434"/>
          </a:xfrm>
        </p:spPr>
        <p:txBody>
          <a:bodyPr/>
          <a:lstStyle/>
          <a:p>
            <a:r>
              <a:rPr lang="en-US" dirty="0"/>
              <a:t>Click icon to add picture</a:t>
            </a:r>
          </a:p>
        </p:txBody>
      </p:sp>
      <p:sp>
        <p:nvSpPr>
          <p:cNvPr id="11" name="Text Placeholder 9">
            <a:extLst>
              <a:ext uri="{FF2B5EF4-FFF2-40B4-BE49-F238E27FC236}">
                <a16:creationId xmlns:a16="http://schemas.microsoft.com/office/drawing/2014/main" id="{FF632C9B-8AAD-4865-8203-B4A9ECD7547E}"/>
              </a:ext>
            </a:extLst>
          </p:cNvPr>
          <p:cNvSpPr>
            <a:spLocks noGrp="1"/>
          </p:cNvSpPr>
          <p:nvPr>
            <p:ph type="body" sz="quarter" idx="14" hasCustomPrompt="1"/>
          </p:nvPr>
        </p:nvSpPr>
        <p:spPr>
          <a:xfrm>
            <a:off x="7631372" y="1708449"/>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12" name="Text Placeholder 9">
            <a:extLst>
              <a:ext uri="{FF2B5EF4-FFF2-40B4-BE49-F238E27FC236}">
                <a16:creationId xmlns:a16="http://schemas.microsoft.com/office/drawing/2014/main" id="{E37DCD09-290D-416F-9B8B-6D2A4BF16399}"/>
              </a:ext>
            </a:extLst>
          </p:cNvPr>
          <p:cNvSpPr>
            <a:spLocks noGrp="1"/>
          </p:cNvSpPr>
          <p:nvPr>
            <p:ph type="body" sz="quarter" idx="15"/>
          </p:nvPr>
        </p:nvSpPr>
        <p:spPr>
          <a:xfrm>
            <a:off x="7631372" y="1268753"/>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277743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err="1"/>
              <a:t>Sed</a:t>
            </a:r>
            <a:r>
              <a:rPr lang="en-US"/>
              <a:t>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a:t>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ourier New" panose="02070309020205020404" pitchFamily="49" charset="0"/>
              <a:buChar char="o"/>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a:extLst>
              <a:ext uri="{FF2B5EF4-FFF2-40B4-BE49-F238E27FC236}">
                <a16:creationId xmlns:a16="http://schemas.microsoft.com/office/drawing/2014/main" id="{83735F31-4A9D-40F8-9F71-BD376A4D8D2F}"/>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990599" y="3553820"/>
            <a:ext cx="10515599" cy="1814513"/>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able Placeholder 4">
            <a:extLst>
              <a:ext uri="{FF2B5EF4-FFF2-40B4-BE49-F238E27FC236}">
                <a16:creationId xmlns:a16="http://schemas.microsoft.com/office/drawing/2014/main" id="{A14F7248-79C8-4906-81B9-90D9166C1489}"/>
              </a:ext>
            </a:extLst>
          </p:cNvPr>
          <p:cNvSpPr>
            <a:spLocks noGrp="1"/>
          </p:cNvSpPr>
          <p:nvPr>
            <p:ph type="tbl" sz="quarter" idx="11"/>
          </p:nvPr>
        </p:nvSpPr>
        <p:spPr>
          <a:xfrm>
            <a:off x="990599" y="1409700"/>
            <a:ext cx="10515599" cy="1814513"/>
          </a:xfrm>
        </p:spPr>
        <p:txBody>
          <a:bodyPr/>
          <a:lstStyle/>
          <a:p>
            <a:r>
              <a:rPr lang="en-US" dirty="0"/>
              <a:t>Click icon to add table</a:t>
            </a:r>
          </a:p>
        </p:txBody>
      </p:sp>
    </p:spTree>
    <p:extLst>
      <p:ext uri="{BB962C8B-B14F-4D97-AF65-F5344CB8AC3E}">
        <p14:creationId xmlns:p14="http://schemas.microsoft.com/office/powerpoint/2010/main" val="38325984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652337" y="4026568"/>
            <a:ext cx="8507663" cy="2143416"/>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ext Placeholder 11">
            <a:extLst>
              <a:ext uri="{FF2B5EF4-FFF2-40B4-BE49-F238E27FC236}">
                <a16:creationId xmlns:a16="http://schemas.microsoft.com/office/drawing/2014/main" id="{2D354C28-2602-4BD1-852F-6D26EF74A6E0}"/>
              </a:ext>
            </a:extLst>
          </p:cNvPr>
          <p:cNvSpPr>
            <a:spLocks noGrp="1"/>
          </p:cNvSpPr>
          <p:nvPr>
            <p:ph type="body" sz="quarter" idx="17" hasCustomPrompt="1"/>
          </p:nvPr>
        </p:nvSpPr>
        <p:spPr>
          <a:xfrm>
            <a:off x="743577" y="1638300"/>
            <a:ext cx="10610224" cy="2143416"/>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302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4">
            <a:extLst>
              <a:ext uri="{FF2B5EF4-FFF2-40B4-BE49-F238E27FC236}">
                <a16:creationId xmlns:a16="http://schemas.microsoft.com/office/drawing/2014/main" id="{FDBF05B8-008A-435C-BEB9-BA347195A6D4}"/>
              </a:ext>
            </a:extLst>
          </p:cNvPr>
          <p:cNvSpPr>
            <a:spLocks noGrp="1"/>
          </p:cNvSpPr>
          <p:nvPr>
            <p:ph type="body" sz="quarter" idx="13" hasCustomPrompt="1"/>
          </p:nvPr>
        </p:nvSpPr>
        <p:spPr>
          <a:xfrm>
            <a:off x="2923890" y="6375089"/>
            <a:ext cx="8843249" cy="365125"/>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914400" rtl="0" eaLnBrk="1" fontAlgn="base" latinLnBrk="0" hangingPunct="1">
              <a:lnSpc>
                <a:spcPct val="90000"/>
              </a:lnSpc>
              <a:spcBef>
                <a:spcPts val="1000"/>
              </a:spcBef>
              <a:spcAft>
                <a:spcPct val="0"/>
              </a:spcAft>
              <a:buClrTx/>
              <a:buSzTx/>
              <a:buFont typeface="Arial" charset="0"/>
              <a:buNone/>
              <a:tabLst/>
              <a:defRPr/>
            </a:pPr>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64721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7" name="Footer">
            <a:extLst>
              <a:ext uri="{FF2B5EF4-FFF2-40B4-BE49-F238E27FC236}">
                <a16:creationId xmlns:a16="http://schemas.microsoft.com/office/drawing/2014/main" id="{1A08720E-89CF-471D-8467-1907150E3B60}"/>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Sed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vel </a:t>
            </a:r>
            <a:r>
              <a:rPr lang="en-US" err="1"/>
              <a:t>fringilla</a:t>
            </a:r>
            <a:r>
              <a:rPr lang="en-US"/>
              <a:t> </a:t>
            </a:r>
            <a:r>
              <a:rPr lang="en-US" err="1"/>
              <a:t>est</a:t>
            </a:r>
            <a:r>
              <a:rPr lang="en-US"/>
              <a:t> </a:t>
            </a:r>
            <a:r>
              <a:rPr lang="en-US" err="1"/>
              <a:t>ullamcorper</a:t>
            </a:r>
            <a:r>
              <a:rPr lang="en-US"/>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p>
          <a:p>
            <a:pPr lvl="0"/>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p>
          <a:p>
            <a:pPr lvl="0"/>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a:t>
            </a:r>
            <a:r>
              <a:rPr lang="en-US" err="1"/>
              <a:t>vel</a:t>
            </a:r>
            <a:r>
              <a:rPr lang="en-US"/>
              <a:t> </a:t>
            </a:r>
            <a:r>
              <a:rPr lang="en-US" err="1"/>
              <a:t>fringilla</a:t>
            </a:r>
            <a:r>
              <a:rPr lang="en-US"/>
              <a:t> </a:t>
            </a:r>
            <a:r>
              <a:rPr lang="en-US" err="1"/>
              <a:t>est</a:t>
            </a:r>
            <a:r>
              <a:rPr lang="en-US"/>
              <a:t> </a:t>
            </a:r>
            <a:r>
              <a:rPr lang="en-US" err="1"/>
              <a:t>ullamcorper</a:t>
            </a:r>
            <a:r>
              <a:rPr lang="en-US"/>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Picture Placeholder 5">
            <a:extLst>
              <a:ext uri="{FF2B5EF4-FFF2-40B4-BE49-F238E27FC236}">
                <a16:creationId xmlns:a16="http://schemas.microsoft.com/office/drawing/2014/main" id="{20C78AC8-E1A0-4975-919B-DC886A739CA8}"/>
              </a:ext>
            </a:extLst>
          </p:cNvPr>
          <p:cNvSpPr>
            <a:spLocks noGrp="1"/>
          </p:cNvSpPr>
          <p:nvPr>
            <p:ph type="pic" sz="quarter" idx="10"/>
          </p:nvPr>
        </p:nvSpPr>
        <p:spPr>
          <a:xfrm>
            <a:off x="743577" y="4029075"/>
            <a:ext cx="7982257" cy="1835457"/>
          </a:xfrm>
        </p:spPr>
        <p:txBody>
          <a:bodyPr/>
          <a:lstStyle/>
          <a:p>
            <a:r>
              <a:rPr lang="en-US" dirty="0"/>
              <a:t>Click icon to add picture</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3444911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text styles</a:t>
            </a:r>
          </a:p>
        </p:txBody>
      </p:sp>
      <p:pic>
        <p:nvPicPr>
          <p:cNvPr id="7" name="Picture 6"/>
          <p:cNvPicPr>
            <a:picLocks noChangeAspect="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762225" y="6356350"/>
            <a:ext cx="9257732" cy="354013"/>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Simpson Antill Wilson, Hands-On Ethical Hacking and Network Defense, 4th Edition. © 2023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7" r:id="rId9"/>
    <p:sldLayoutId id="2147483728" r:id="rId10"/>
    <p:sldLayoutId id="2147483720" r:id="rId11"/>
    <p:sldLayoutId id="2147483730" r:id="rId12"/>
    <p:sldLayoutId id="2147483723" r:id="rId13"/>
    <p:sldLayoutId id="2147483724" r:id="rId14"/>
    <p:sldLayoutId id="2147483713" r:id="rId15"/>
    <p:sldLayoutId id="2147483717" r:id="rId16"/>
    <p:sldLayoutId id="2147483729" r:id="rId17"/>
    <p:sldLayoutId id="2147483726" r:id="rId18"/>
    <p:sldLayoutId id="2147483725" r:id="rId19"/>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32437B-505B-437D-B700-DB98649D4ABD}"/>
              </a:ext>
            </a:extLst>
          </p:cNvPr>
          <p:cNvSpPr>
            <a:spLocks noGrp="1"/>
          </p:cNvSpPr>
          <p:nvPr>
            <p:ph type="title"/>
          </p:nvPr>
        </p:nvSpPr>
        <p:spPr>
          <a:xfrm>
            <a:off x="3730100" y="1901952"/>
            <a:ext cx="8037040" cy="1527048"/>
          </a:xfrm>
        </p:spPr>
        <p:txBody>
          <a:bodyPr anchor="ctr"/>
          <a:lstStyle/>
          <a:p>
            <a:pPr algn="ctr"/>
            <a:r>
              <a:rPr lang="en-US" sz="4000" b="0" dirty="0"/>
              <a:t>Hands-On Ethical Hacking and Network Defense,</a:t>
            </a:r>
            <a:br>
              <a:rPr lang="en-US" sz="4000" b="0" dirty="0"/>
            </a:br>
            <a:r>
              <a:rPr lang="en-US" sz="4000" b="0" dirty="0"/>
              <a:t>Edition 4</a:t>
            </a:r>
          </a:p>
        </p:txBody>
      </p:sp>
      <p:sp>
        <p:nvSpPr>
          <p:cNvPr id="2" name="Text Placeholder 1">
            <a:extLst>
              <a:ext uri="{FF2B5EF4-FFF2-40B4-BE49-F238E27FC236}">
                <a16:creationId xmlns:a16="http://schemas.microsoft.com/office/drawing/2014/main" id="{91DF6995-6A0D-4B55-9749-F555B7DB11AB}"/>
              </a:ext>
            </a:extLst>
          </p:cNvPr>
          <p:cNvSpPr>
            <a:spLocks noGrp="1"/>
          </p:cNvSpPr>
          <p:nvPr>
            <p:ph type="body" sz="quarter" idx="11"/>
          </p:nvPr>
        </p:nvSpPr>
        <p:spPr>
          <a:xfrm>
            <a:off x="4817175" y="3828650"/>
            <a:ext cx="6372223" cy="1116757"/>
          </a:xfrm>
        </p:spPr>
        <p:txBody>
          <a:bodyPr anchor="ctr"/>
          <a:lstStyle/>
          <a:p>
            <a:pPr algn="ctr"/>
            <a:r>
              <a:rPr lang="en-US" b="1" dirty="0"/>
              <a:t>Module 10: </a:t>
            </a:r>
            <a:r>
              <a:rPr lang="en-US" dirty="0"/>
              <a:t>Hacking Web Servers</a:t>
            </a:r>
          </a:p>
        </p:txBody>
      </p:sp>
      <p:pic>
        <p:nvPicPr>
          <p:cNvPr id="8" name="Picture Placeholder 7">
            <a:extLst>
              <a:ext uri="{FF2B5EF4-FFF2-40B4-BE49-F238E27FC236}">
                <a16:creationId xmlns:a16="http://schemas.microsoft.com/office/drawing/2014/main" id="{6C0FCBB5-4FDF-4B18-8B29-33115E598BFF}"/>
              </a:ext>
              <a:ext uri="{C183D7F6-B498-43B3-948B-1728B52AA6E4}">
                <adec:decorative xmlns:adec="http://schemas.microsoft.com/office/drawing/2017/decorative" val="1"/>
              </a:ext>
            </a:extLst>
          </p:cNvPr>
          <p:cNvPicPr>
            <a:picLocks noGrp="1" noChangeAspect="1"/>
          </p:cNvPicPr>
          <p:nvPr>
            <p:ph type="pic" sz="quarter" idx="12"/>
          </p:nvPr>
        </p:nvPicPr>
        <p:blipFill>
          <a:blip r:embed="rId3"/>
          <a:srcRect l="923" r="923"/>
          <a:stretch>
            <a:fillRect/>
          </a:stretch>
        </p:blipFill>
        <p:spPr>
          <a:xfrm>
            <a:off x="246063" y="314325"/>
            <a:ext cx="3343275" cy="4318000"/>
          </a:xfrm>
        </p:spPr>
      </p:pic>
      <p:sp>
        <p:nvSpPr>
          <p:cNvPr id="7" name="Footer">
            <a:extLst>
              <a:ext uri="{FF2B5EF4-FFF2-40B4-BE49-F238E27FC236}">
                <a16:creationId xmlns:a16="http://schemas.microsoft.com/office/drawing/2014/main" id="{B1026838-50FD-462D-BFD6-82AA8692D3A8}"/>
              </a:ext>
            </a:extLst>
          </p:cNvPr>
          <p:cNvSpPr>
            <a:spLocks noGrp="1"/>
          </p:cNvSpPr>
          <p:nvPr>
            <p:ph type="body" sz="quarter" idx="13"/>
          </p:nvPr>
        </p:nvSpPr>
        <p:spPr>
          <a:xfrm>
            <a:off x="2708694" y="6347068"/>
            <a:ext cx="9058446" cy="441920"/>
          </a:xfrm>
        </p:spPr>
        <p:txBody>
          <a:bodyPr/>
          <a:lstStyle/>
          <a:p>
            <a:r>
              <a:rPr kumimoji="0" lang="en-US" sz="1400" b="0" i="0" u="none" strike="noStrike" kern="1200" cap="none" spc="0" normalizeH="0" baseline="0" noProof="0" dirty="0">
                <a:ln>
                  <a:noFill/>
                </a:ln>
                <a:solidFill>
                  <a:schemeClr val="bg1"/>
                </a:solidFill>
                <a:effectLst/>
                <a:uLnTx/>
                <a:uFillTx/>
                <a:latin typeface="arial" charset="0"/>
                <a:ea typeface="+mn-ea"/>
                <a:cs typeface="+mn-cs"/>
              </a:rPr>
              <a:t>Simpson, Antill</a:t>
            </a:r>
            <a:r>
              <a:rPr lang="en-US" sz="1400" dirty="0">
                <a:solidFill>
                  <a:schemeClr val="bg1"/>
                </a:solidFill>
                <a:latin typeface="arial" charset="0"/>
              </a:rPr>
              <a:t>, </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Wilson, Hands-On Ethical Hacking and Network Defense, 4</a:t>
            </a:r>
            <a:r>
              <a:rPr kumimoji="0" lang="en-US" sz="1400" b="0" i="0" u="none" strike="noStrike" kern="1200" cap="none" spc="0" normalizeH="0" baseline="30000" noProof="0" dirty="0">
                <a:ln>
                  <a:noFill/>
                </a:ln>
                <a:solidFill>
                  <a:schemeClr val="bg1"/>
                </a:solidFill>
                <a:effectLst/>
                <a:uLnTx/>
                <a:uFillTx/>
                <a:latin typeface="arial" charset="0"/>
                <a:ea typeface="+mn-ea"/>
                <a:cs typeface="+mn-cs"/>
              </a:rPr>
              <a:t>th</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2499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Third-Party Frameworks and Libraries</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r>
              <a:rPr lang="en-US" altLang="en-US" dirty="0"/>
              <a:t>A few of the hundreds of frameworks designed to make programming easier:</a:t>
            </a:r>
          </a:p>
          <a:p>
            <a:pPr lvl="1"/>
            <a:r>
              <a:rPr lang="en-US" altLang="en-US" dirty="0"/>
              <a:t>Spring</a:t>
            </a:r>
          </a:p>
          <a:p>
            <a:pPr lvl="1"/>
            <a:r>
              <a:rPr lang="en-US" altLang="en-US" dirty="0"/>
              <a:t>JSF</a:t>
            </a:r>
          </a:p>
          <a:p>
            <a:pPr lvl="1"/>
            <a:r>
              <a:rPr lang="en-US" altLang="en-US" dirty="0"/>
              <a:t>AngularJS</a:t>
            </a:r>
          </a:p>
          <a:p>
            <a:pPr lvl="1"/>
            <a:r>
              <a:rPr lang="en-US" altLang="en-US" dirty="0"/>
              <a:t>Yeoman</a:t>
            </a:r>
          </a:p>
          <a:p>
            <a:pPr lvl="1"/>
            <a:r>
              <a:rPr lang="en-US" altLang="en-US" dirty="0"/>
              <a:t>Sass</a:t>
            </a:r>
          </a:p>
          <a:p>
            <a:pPr lvl="1"/>
            <a:r>
              <a:rPr lang="en-US" altLang="en-US" dirty="0"/>
              <a:t>Vaadin</a:t>
            </a:r>
          </a:p>
          <a:p>
            <a:r>
              <a:rPr lang="en-US" altLang="en-US" dirty="0"/>
              <a:t>As third-party libraries grow in popularity, keeping them current and secure becomes more important</a:t>
            </a:r>
          </a:p>
        </p:txBody>
      </p:sp>
    </p:spTree>
    <p:extLst>
      <p:ext uri="{BB962C8B-B14F-4D97-AF65-F5344CB8AC3E}">
        <p14:creationId xmlns:p14="http://schemas.microsoft.com/office/powerpoint/2010/main" val="842610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55FDC-AFF9-471E-8FBC-765AD3B9E765}"/>
              </a:ext>
            </a:extLst>
          </p:cNvPr>
          <p:cNvSpPr>
            <a:spLocks noGrp="1"/>
          </p:cNvSpPr>
          <p:nvPr>
            <p:ph type="title"/>
          </p:nvPr>
        </p:nvSpPr>
        <p:spPr/>
        <p:txBody>
          <a:bodyPr/>
          <a:lstStyle/>
          <a:p>
            <a:r>
              <a:rPr lang="en-US" altLang="en-US" dirty="0"/>
              <a:t>Active Server Pages (1 of 2) </a:t>
            </a:r>
            <a:endParaRPr lang="en-IN" dirty="0"/>
          </a:p>
        </p:txBody>
      </p:sp>
      <p:sp>
        <p:nvSpPr>
          <p:cNvPr id="3" name="Text Placeholder 2">
            <a:extLst>
              <a:ext uri="{FF2B5EF4-FFF2-40B4-BE49-F238E27FC236}">
                <a16:creationId xmlns:a16="http://schemas.microsoft.com/office/drawing/2014/main" id="{3F5D9B23-6174-473D-9A03-61B458315866}"/>
              </a:ext>
            </a:extLst>
          </p:cNvPr>
          <p:cNvSpPr>
            <a:spLocks noGrp="1"/>
          </p:cNvSpPr>
          <p:nvPr>
            <p:ph type="body" sz="quarter" idx="17"/>
          </p:nvPr>
        </p:nvSpPr>
        <p:spPr/>
        <p:txBody>
          <a:bodyPr/>
          <a:lstStyle/>
          <a:p>
            <a:r>
              <a:rPr lang="en-US" altLang="en-US" b="1" dirty="0"/>
              <a:t>ASP and ASP.NET</a:t>
            </a:r>
          </a:p>
          <a:p>
            <a:pPr lvl="1"/>
            <a:r>
              <a:rPr lang="en-US" altLang="en-US" dirty="0"/>
              <a:t>Two other technologies that developers can use to display HTML documents to users on the fly</a:t>
            </a:r>
          </a:p>
          <a:p>
            <a:r>
              <a:rPr lang="en-US" altLang="en-US" dirty="0"/>
              <a:t>Has been succeeded by ASP.NET</a:t>
            </a:r>
          </a:p>
          <a:p>
            <a:pPr lvl="1"/>
            <a:r>
              <a:rPr lang="en-US" altLang="en-US" dirty="0"/>
              <a:t>Uses a compiled server-side language (such as C#) and the .NET framework</a:t>
            </a:r>
          </a:p>
          <a:p>
            <a:r>
              <a:rPr lang="en-US" altLang="en-US" dirty="0"/>
              <a:t>Enabled developers to build dynamic, interactive webpages using scripting languages </a:t>
            </a:r>
          </a:p>
          <a:p>
            <a:pPr lvl="1"/>
            <a:r>
              <a:rPr lang="en-US" altLang="en-US" dirty="0"/>
              <a:t>JScript </a:t>
            </a:r>
          </a:p>
          <a:p>
            <a:pPr lvl="1"/>
            <a:r>
              <a:rPr lang="en-US" altLang="en-US" dirty="0"/>
              <a:t>VBScript</a:t>
            </a:r>
          </a:p>
          <a:p>
            <a:r>
              <a:rPr lang="en-US" altLang="en-US" dirty="0"/>
              <a:t>Not all web servers support ASP or ASP.NET</a:t>
            </a:r>
          </a:p>
        </p:txBody>
      </p:sp>
    </p:spTree>
    <p:extLst>
      <p:ext uri="{BB962C8B-B14F-4D97-AF65-F5344CB8AC3E}">
        <p14:creationId xmlns:p14="http://schemas.microsoft.com/office/powerpoint/2010/main" val="42466409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55FDC-AFF9-471E-8FBC-765AD3B9E765}"/>
              </a:ext>
            </a:extLst>
          </p:cNvPr>
          <p:cNvSpPr>
            <a:spLocks noGrp="1"/>
          </p:cNvSpPr>
          <p:nvPr>
            <p:ph type="title"/>
          </p:nvPr>
        </p:nvSpPr>
        <p:spPr/>
        <p:txBody>
          <a:bodyPr/>
          <a:lstStyle/>
          <a:p>
            <a:r>
              <a:rPr lang="en-US" altLang="en-US" dirty="0"/>
              <a:t>Active Server Pages (2 of 2) </a:t>
            </a:r>
            <a:endParaRPr lang="en-IN" dirty="0"/>
          </a:p>
        </p:txBody>
      </p:sp>
      <p:sp>
        <p:nvSpPr>
          <p:cNvPr id="3" name="Text Placeholder 2">
            <a:extLst>
              <a:ext uri="{FF2B5EF4-FFF2-40B4-BE49-F238E27FC236}">
                <a16:creationId xmlns:a16="http://schemas.microsoft.com/office/drawing/2014/main" id="{3F5D9B23-6174-473D-9A03-61B458315866}"/>
              </a:ext>
            </a:extLst>
          </p:cNvPr>
          <p:cNvSpPr>
            <a:spLocks noGrp="1"/>
          </p:cNvSpPr>
          <p:nvPr>
            <p:ph type="body" sz="quarter" idx="17"/>
          </p:nvPr>
        </p:nvSpPr>
        <p:spPr/>
        <p:txBody>
          <a:bodyPr/>
          <a:lstStyle/>
          <a:p>
            <a:r>
              <a:rPr lang="en-US" altLang="en-US" dirty="0"/>
              <a:t>ASP example:</a:t>
            </a:r>
          </a:p>
          <a:p>
            <a:pPr lvl="1" eaLnBrk="1" hangingPunct="1">
              <a:buFontTx/>
              <a:buNone/>
            </a:pPr>
            <a:r>
              <a:rPr lang="en-US" altLang="en-US" dirty="0">
                <a:latin typeface="Courier New" panose="02070309020205020404" pitchFamily="49" charset="0"/>
              </a:rPr>
              <a:t>&lt;html&gt;</a:t>
            </a:r>
          </a:p>
          <a:p>
            <a:pPr lvl="1" eaLnBrk="1" hangingPunct="1">
              <a:buFontTx/>
              <a:buNone/>
            </a:pPr>
            <a:r>
              <a:rPr lang="en-US" altLang="en-US" dirty="0">
                <a:latin typeface="Courier New" panose="02070309020205020404" pitchFamily="49" charset="0"/>
              </a:rPr>
              <a:t>&lt;head&gt;&lt;title&gt;My First ASP.NET Webpage&lt;/title&gt;&lt;/head&gt;</a:t>
            </a:r>
          </a:p>
          <a:p>
            <a:pPr lvl="1" eaLnBrk="1" hangingPunct="1">
              <a:buFontTx/>
              <a:buNone/>
            </a:pPr>
            <a:r>
              <a:rPr lang="en-US" altLang="en-US" dirty="0">
                <a:latin typeface="Courier New" panose="02070309020205020404" pitchFamily="49" charset="0"/>
              </a:rPr>
              <a:t>&lt;body&gt;</a:t>
            </a:r>
          </a:p>
          <a:p>
            <a:pPr lvl="1" eaLnBrk="1" hangingPunct="1">
              <a:buFontTx/>
              <a:buNone/>
            </a:pPr>
            <a:r>
              <a:rPr lang="en-US" altLang="en-US" dirty="0">
                <a:latin typeface="Courier New" panose="02070309020205020404" pitchFamily="49" charset="0"/>
              </a:rPr>
              <a:t>&lt;h1&gt;Hello, security professionals&lt;/h1&gt;</a:t>
            </a:r>
          </a:p>
          <a:p>
            <a:pPr lvl="1" eaLnBrk="1" hangingPunct="1">
              <a:buFontTx/>
              <a:buNone/>
            </a:pPr>
            <a:r>
              <a:rPr lang="en-US" altLang="en-US" dirty="0">
                <a:latin typeface="Courier New" panose="02070309020205020404" pitchFamily="49" charset="0"/>
              </a:rPr>
              <a:t>The date and time is &lt;%=DateTime.Now %&gt;.</a:t>
            </a:r>
          </a:p>
          <a:p>
            <a:pPr lvl="1" eaLnBrk="1" hangingPunct="1">
              <a:buFontTx/>
              <a:buNone/>
            </a:pPr>
            <a:r>
              <a:rPr lang="en-US" altLang="en-US" dirty="0">
                <a:latin typeface="Courier New" panose="02070309020205020404" pitchFamily="49" charset="0"/>
              </a:rPr>
              <a:t>&lt;/body&gt;</a:t>
            </a:r>
          </a:p>
          <a:p>
            <a:pPr lvl="1" eaLnBrk="1" hangingPunct="1">
              <a:buFontTx/>
              <a:buNone/>
            </a:pPr>
            <a:r>
              <a:rPr lang="en-US" altLang="en-US" dirty="0">
                <a:latin typeface="Courier New" panose="02070309020205020404" pitchFamily="49" charset="0"/>
              </a:rPr>
              <a:t>&lt;/html&gt;</a:t>
            </a:r>
          </a:p>
          <a:p>
            <a:pPr marL="342900" lvl="1" indent="-342900">
              <a:spcBef>
                <a:spcPts val="1000"/>
              </a:spcBef>
              <a:buClr>
                <a:srgbClr val="004A78"/>
              </a:buClr>
            </a:pPr>
            <a:r>
              <a:rPr lang="en-US" altLang="en-US" dirty="0"/>
              <a:t>Keep in mind that the web server, not the web browser, must support ASP</a:t>
            </a:r>
          </a:p>
        </p:txBody>
      </p:sp>
    </p:spTree>
    <p:extLst>
      <p:ext uri="{BB962C8B-B14F-4D97-AF65-F5344CB8AC3E}">
        <p14:creationId xmlns:p14="http://schemas.microsoft.com/office/powerpoint/2010/main" val="2659850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Apache Web Server</a:t>
            </a:r>
            <a:endParaRPr lang="en-US" dirty="0"/>
          </a:p>
        </p:txBody>
      </p:sp>
      <p:sp>
        <p:nvSpPr>
          <p:cNvPr id="2" name="Text Placeholder 1"/>
          <p:cNvSpPr>
            <a:spLocks noGrp="1"/>
          </p:cNvSpPr>
          <p:nvPr>
            <p:ph type="body" sz="quarter" idx="17"/>
          </p:nvPr>
        </p:nvSpPr>
        <p:spPr/>
        <p:txBody>
          <a:bodyPr>
            <a:noAutofit/>
          </a:bodyPr>
          <a:lstStyle/>
          <a:p>
            <a:r>
              <a:rPr lang="en-US" altLang="en-US" dirty="0"/>
              <a:t>Apache </a:t>
            </a:r>
          </a:p>
          <a:p>
            <a:pPr lvl="1"/>
            <a:r>
              <a:rPr lang="en-US" altLang="en-US" dirty="0"/>
              <a:t>Another web server program</a:t>
            </a:r>
          </a:p>
          <a:p>
            <a:pPr lvl="1"/>
            <a:r>
              <a:rPr lang="en-US" altLang="en-US" dirty="0"/>
              <a:t>2021: Apache Web Server has 31.7% of the web server market share compared to 6.7% for IIS</a:t>
            </a:r>
          </a:p>
          <a:p>
            <a:r>
              <a:rPr lang="en-US" altLang="en-US" dirty="0"/>
              <a:t>Advantages</a:t>
            </a:r>
          </a:p>
          <a:p>
            <a:pPr lvl="1"/>
            <a:r>
              <a:rPr lang="en-US" altLang="en-US" dirty="0"/>
              <a:t>Works in just about any *nix and Windows platform</a:t>
            </a:r>
          </a:p>
          <a:p>
            <a:pPr lvl="1"/>
            <a:r>
              <a:rPr lang="en-US" altLang="en-US" dirty="0"/>
              <a:t>Free</a:t>
            </a:r>
          </a:p>
          <a:p>
            <a:pPr lvl="1"/>
            <a:r>
              <a:rPr lang="en-US" altLang="en-US" dirty="0"/>
              <a:t>Apache Web Server daemon (httpd) is included by default in Kali Linux</a:t>
            </a:r>
          </a:p>
        </p:txBody>
      </p:sp>
    </p:spTree>
    <p:extLst>
      <p:ext uri="{BB962C8B-B14F-4D97-AF65-F5344CB8AC3E}">
        <p14:creationId xmlns:p14="http://schemas.microsoft.com/office/powerpoint/2010/main" val="1460256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Using Scripting Languages</a:t>
            </a:r>
            <a:endParaRPr lang="en-US" dirty="0"/>
          </a:p>
        </p:txBody>
      </p:sp>
      <p:sp>
        <p:nvSpPr>
          <p:cNvPr id="2" name="Text Placeholder 1"/>
          <p:cNvSpPr>
            <a:spLocks noGrp="1"/>
          </p:cNvSpPr>
          <p:nvPr>
            <p:ph type="body" sz="quarter" idx="17"/>
          </p:nvPr>
        </p:nvSpPr>
        <p:spPr/>
        <p:txBody>
          <a:bodyPr>
            <a:noAutofit/>
          </a:bodyPr>
          <a:lstStyle/>
          <a:p>
            <a:r>
              <a:rPr lang="en-US" altLang="en-US" dirty="0"/>
              <a:t>Web pages </a:t>
            </a:r>
          </a:p>
          <a:p>
            <a:pPr lvl="1"/>
            <a:r>
              <a:rPr lang="en-US" altLang="en-US" dirty="0"/>
              <a:t>Developed using several scripting languages</a:t>
            </a:r>
          </a:p>
          <a:p>
            <a:pPr lvl="2"/>
            <a:r>
              <a:rPr lang="en-US" altLang="en-US" dirty="0"/>
              <a:t>VBScript</a:t>
            </a:r>
          </a:p>
          <a:p>
            <a:pPr lvl="2"/>
            <a:r>
              <a:rPr lang="en-US" altLang="en-US" dirty="0"/>
              <a:t>JavaScript</a:t>
            </a:r>
          </a:p>
          <a:p>
            <a:r>
              <a:rPr lang="en-US" altLang="en-US" dirty="0"/>
              <a:t>Many security-testing tools are written with scripting languages</a:t>
            </a:r>
          </a:p>
          <a:p>
            <a:r>
              <a:rPr lang="en-US" altLang="en-US" dirty="0"/>
              <a:t>Most macro viruses and all worms that take advantage of cross-site scripting vulnerabilities are based on a scripting language</a:t>
            </a:r>
          </a:p>
        </p:txBody>
      </p:sp>
    </p:spTree>
    <p:extLst>
      <p:ext uri="{BB962C8B-B14F-4D97-AF65-F5344CB8AC3E}">
        <p14:creationId xmlns:p14="http://schemas.microsoft.com/office/powerpoint/2010/main" val="3908484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PHP Hypertext Processor (PHP) (1 of 2)</a:t>
            </a:r>
            <a:endParaRPr lang="en-US"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Enables creation of dynamic webpages</a:t>
            </a:r>
          </a:p>
          <a:p>
            <a:pPr lvl="1"/>
            <a:r>
              <a:rPr lang="en-US" altLang="en-US" dirty="0"/>
              <a:t>Similar to ASP and ASP.NET</a:t>
            </a:r>
          </a:p>
          <a:p>
            <a:r>
              <a:rPr lang="en-US" altLang="en-US" dirty="0"/>
              <a:t>An open-source server-side scripting language</a:t>
            </a:r>
          </a:p>
          <a:p>
            <a:pPr lvl="1"/>
            <a:r>
              <a:rPr lang="en-US" altLang="en-US" dirty="0"/>
              <a:t>Embedded in an HTML webpage by using the PHP tags </a:t>
            </a:r>
            <a:r>
              <a:rPr lang="en-US" altLang="en-US" dirty="0">
                <a:latin typeface="Courier New" panose="02070309020205020404" pitchFamily="49" charset="0"/>
                <a:cs typeface="Courier New" panose="02070309020205020404" pitchFamily="49" charset="0"/>
              </a:rPr>
              <a:t>&lt;?php </a:t>
            </a:r>
            <a:r>
              <a:rPr lang="en-US" altLang="en-US" dirty="0"/>
              <a:t>and </a:t>
            </a:r>
            <a:r>
              <a:rPr lang="en-US" altLang="en-US" dirty="0">
                <a:latin typeface="Courier New" panose="02070309020205020404" pitchFamily="49" charset="0"/>
                <a:cs typeface="Courier New" panose="02070309020205020404" pitchFamily="49" charset="0"/>
              </a:rPr>
              <a:t>?&gt;</a:t>
            </a:r>
            <a:endParaRPr lang="en-US" altLang="en-US" dirty="0"/>
          </a:p>
          <a:p>
            <a:r>
              <a:rPr lang="en-US" altLang="en-US" dirty="0"/>
              <a:t>Users cannot see PHP code on their web browser</a:t>
            </a:r>
          </a:p>
          <a:p>
            <a:pPr lvl="1"/>
            <a:r>
              <a:rPr lang="en-US" altLang="en-US" dirty="0"/>
              <a:t>Because PHP webpages run on the server</a:t>
            </a:r>
          </a:p>
          <a:p>
            <a:r>
              <a:rPr lang="en-US" altLang="en-US" dirty="0"/>
              <a:t>Originally used mainly on UNIX systems</a:t>
            </a:r>
          </a:p>
          <a:p>
            <a:pPr lvl="1"/>
            <a:r>
              <a:rPr lang="en-US" altLang="en-US" dirty="0"/>
              <a:t>More widely used now on many platforms, including Macintosh and Windows</a:t>
            </a:r>
          </a:p>
        </p:txBody>
      </p:sp>
    </p:spTree>
    <p:extLst>
      <p:ext uri="{BB962C8B-B14F-4D97-AF65-F5344CB8AC3E}">
        <p14:creationId xmlns:p14="http://schemas.microsoft.com/office/powerpoint/2010/main" val="3692444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PHP Hypertext Processor (PHP) (2 of 2)</a:t>
            </a:r>
            <a:endParaRPr lang="en-US"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Code example for a static PHP webpage showing the use of PHP tags:</a:t>
            </a:r>
          </a:p>
          <a:p>
            <a:pPr>
              <a:buFontTx/>
              <a:buNone/>
            </a:pPr>
            <a:r>
              <a:rPr lang="en-US" altLang="en-US" sz="2800" dirty="0">
                <a:latin typeface="Courier New" panose="02070309020205020404" pitchFamily="49" charset="0"/>
              </a:rPr>
              <a:t>	</a:t>
            </a:r>
            <a:r>
              <a:rPr lang="en-US" altLang="en-US" sz="2000" dirty="0">
                <a:latin typeface="Courier New" panose="02070309020205020404" pitchFamily="49" charset="0"/>
              </a:rPr>
              <a:t>&lt;html&gt;</a:t>
            </a:r>
          </a:p>
          <a:p>
            <a:pPr>
              <a:buFontTx/>
              <a:buNone/>
            </a:pPr>
            <a:r>
              <a:rPr lang="en-US" altLang="en-US" sz="2000" dirty="0">
                <a:latin typeface="Courier New" panose="02070309020205020404" pitchFamily="49" charset="0"/>
              </a:rPr>
              <a:t>	&lt;head&gt;</a:t>
            </a:r>
          </a:p>
          <a:p>
            <a:pPr>
              <a:buFontTx/>
              <a:buNone/>
            </a:pPr>
            <a:r>
              <a:rPr lang="en-US" altLang="en-US" sz="2000" dirty="0">
                <a:latin typeface="Courier New" panose="02070309020205020404" pitchFamily="49" charset="0"/>
              </a:rPr>
              <a:t>	&lt;title&gt;My First PHP Program &lt;/title&gt;</a:t>
            </a:r>
          </a:p>
          <a:p>
            <a:pPr>
              <a:buFontTx/>
              <a:buNone/>
            </a:pPr>
            <a:r>
              <a:rPr lang="en-US" altLang="en-US" sz="2000" dirty="0">
                <a:latin typeface="Courier New" panose="02070309020205020404" pitchFamily="49" charset="0"/>
              </a:rPr>
              <a:t>	&lt;/head&gt;</a:t>
            </a:r>
          </a:p>
          <a:p>
            <a:pPr>
              <a:buFontTx/>
              <a:buNone/>
            </a:pPr>
            <a:r>
              <a:rPr lang="en-US" altLang="en-US" sz="2000" dirty="0">
                <a:latin typeface="Courier New" panose="02070309020205020404" pitchFamily="49" charset="0"/>
              </a:rPr>
              <a:t>	&lt;body&gt;</a:t>
            </a:r>
          </a:p>
          <a:p>
            <a:pPr>
              <a:buFontTx/>
              <a:buNone/>
            </a:pPr>
            <a:r>
              <a:rPr lang="en-US" altLang="en-US" sz="2000" dirty="0">
                <a:latin typeface="Courier New" panose="02070309020205020404" pitchFamily="49" charset="0"/>
              </a:rPr>
              <a:t>	</a:t>
            </a:r>
            <a:r>
              <a:rPr lang="en-US" altLang="en-US" sz="2000" b="1" dirty="0">
                <a:latin typeface="Courier New" panose="02070309020205020404" pitchFamily="49" charset="0"/>
              </a:rPr>
              <a:t>&lt;?php echo '&lt;h1&gt;Hello, Security Testers!&lt;/h1&gt;"; ?&gt;</a:t>
            </a:r>
          </a:p>
          <a:p>
            <a:pPr>
              <a:buFontTx/>
              <a:buNone/>
            </a:pPr>
            <a:r>
              <a:rPr lang="en-US" altLang="en-US" sz="2000" dirty="0">
                <a:latin typeface="Courier New" panose="02070309020205020404" pitchFamily="49" charset="0"/>
              </a:rPr>
              <a:t>	&lt;/body&gt;</a:t>
            </a:r>
          </a:p>
          <a:p>
            <a:pPr>
              <a:buFontTx/>
              <a:buNone/>
            </a:pPr>
            <a:r>
              <a:rPr lang="en-US" altLang="en-US" sz="2000" dirty="0">
                <a:latin typeface="Courier New" panose="02070309020205020404" pitchFamily="49" charset="0"/>
              </a:rPr>
              <a:t>	&lt;/html&gt;</a:t>
            </a:r>
          </a:p>
        </p:txBody>
      </p:sp>
    </p:spTree>
    <p:extLst>
      <p:ext uri="{BB962C8B-B14F-4D97-AF65-F5344CB8AC3E}">
        <p14:creationId xmlns:p14="http://schemas.microsoft.com/office/powerpoint/2010/main" val="6977269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Cold Fusion (1 of 2)</a:t>
            </a:r>
            <a:endParaRPr lang="en-US"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Server-side scripting language </a:t>
            </a:r>
          </a:p>
          <a:p>
            <a:pPr lvl="1"/>
            <a:r>
              <a:rPr lang="en-US" altLang="en-US" dirty="0"/>
              <a:t>Used to develop dynamic webpages</a:t>
            </a:r>
          </a:p>
          <a:p>
            <a:pPr lvl="1"/>
            <a:r>
              <a:rPr lang="en-US" altLang="en-US" dirty="0"/>
              <a:t>Created by Allaire Corporation</a:t>
            </a:r>
          </a:p>
          <a:p>
            <a:pPr lvl="2"/>
            <a:r>
              <a:rPr lang="en-US" altLang="en-US" dirty="0"/>
              <a:t>Now owned by Adobe Systems, Inc.</a:t>
            </a:r>
          </a:p>
          <a:p>
            <a:r>
              <a:rPr lang="en-US" altLang="en-US" dirty="0"/>
              <a:t>Uses proprietary tags </a:t>
            </a:r>
          </a:p>
          <a:p>
            <a:pPr lvl="1"/>
            <a:r>
              <a:rPr lang="en-US" altLang="en-US" dirty="0"/>
              <a:t>Written in ColdFusion Markup Language (CFML)</a:t>
            </a:r>
          </a:p>
          <a:p>
            <a:r>
              <a:rPr lang="en-US" altLang="en-US" dirty="0"/>
              <a:t>CFML web applications </a:t>
            </a:r>
          </a:p>
          <a:p>
            <a:pPr lvl="1"/>
            <a:r>
              <a:rPr lang="en-US" altLang="en-US" dirty="0"/>
              <a:t>Can contain other client-side technologies, such as HTML and JavaScript</a:t>
            </a:r>
          </a:p>
        </p:txBody>
      </p:sp>
    </p:spTree>
    <p:extLst>
      <p:ext uri="{BB962C8B-B14F-4D97-AF65-F5344CB8AC3E}">
        <p14:creationId xmlns:p14="http://schemas.microsoft.com/office/powerpoint/2010/main" val="2909413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Cold Fusion (2 of 2)</a:t>
            </a:r>
            <a:endParaRPr lang="en-US" dirty="0"/>
          </a:p>
        </p:txBody>
      </p:sp>
      <p:sp>
        <p:nvSpPr>
          <p:cNvPr id="2" name="Text Placeholder 1"/>
          <p:cNvSpPr>
            <a:spLocks noGrp="1"/>
          </p:cNvSpPr>
          <p:nvPr>
            <p:ph type="body" sz="quarter" idx="17"/>
          </p:nvPr>
        </p:nvSpPr>
        <p:spPr/>
        <p:txBody>
          <a:bodyPr>
            <a:noAutofit/>
          </a:bodyPr>
          <a:lstStyle/>
          <a:p>
            <a:r>
              <a:rPr lang="en-US" altLang="en-US" dirty="0"/>
              <a:t>CFML example:</a:t>
            </a:r>
          </a:p>
          <a:p>
            <a:pPr lvl="1" eaLnBrk="1" hangingPunct="1">
              <a:buFontTx/>
              <a:buNone/>
            </a:pPr>
            <a:r>
              <a:rPr lang="en-US" altLang="en-US" sz="2000" dirty="0">
                <a:latin typeface="Courier New" panose="02070309020205020404" pitchFamily="49" charset="0"/>
              </a:rPr>
              <a:t>&lt;html&gt;</a:t>
            </a:r>
          </a:p>
          <a:p>
            <a:pPr lvl="1" eaLnBrk="1" hangingPunct="1">
              <a:buFontTx/>
              <a:buNone/>
            </a:pPr>
            <a:r>
              <a:rPr lang="en-US" altLang="en-US" sz="2000" dirty="0">
                <a:latin typeface="Courier New" panose="02070309020205020404" pitchFamily="49" charset="0"/>
              </a:rPr>
              <a:t>&lt;head&gt;</a:t>
            </a:r>
          </a:p>
          <a:p>
            <a:pPr lvl="1" eaLnBrk="1" hangingPunct="1">
              <a:buFontTx/>
              <a:buNone/>
            </a:pPr>
            <a:r>
              <a:rPr lang="en-US" altLang="en-US" sz="2000" dirty="0">
                <a:latin typeface="Courier New" panose="02070309020205020404" pitchFamily="49" charset="0"/>
              </a:rPr>
              <a:t>&lt;title&gt;Using CFML&lt;/title&gt;</a:t>
            </a:r>
          </a:p>
          <a:p>
            <a:pPr lvl="1" eaLnBrk="1" hangingPunct="1">
              <a:buFontTx/>
              <a:buNone/>
            </a:pPr>
            <a:r>
              <a:rPr lang="en-US" altLang="en-US" sz="2000" dirty="0">
                <a:latin typeface="Courier New" panose="02070309020205020404" pitchFamily="49" charset="0"/>
              </a:rPr>
              <a:t>&lt;/head&gt;</a:t>
            </a:r>
          </a:p>
          <a:p>
            <a:pPr lvl="1" eaLnBrk="1" hangingPunct="1">
              <a:buFontTx/>
              <a:buNone/>
            </a:pPr>
            <a:r>
              <a:rPr lang="en-US" altLang="en-US" sz="2000" dirty="0">
                <a:latin typeface="Courier New" panose="02070309020205020404" pitchFamily="49" charset="0"/>
              </a:rPr>
              <a:t>&lt;body&gt;</a:t>
            </a:r>
          </a:p>
          <a:p>
            <a:pPr lvl="1" eaLnBrk="1" hangingPunct="1">
              <a:buFontTx/>
              <a:buNone/>
            </a:pPr>
            <a:r>
              <a:rPr lang="en-US" altLang="en-US" sz="2000" b="1" dirty="0">
                <a:latin typeface="Courier New" panose="02070309020205020404" pitchFamily="49" charset="0"/>
              </a:rPr>
              <a:t>&lt;CFLOCATION URL="www.isecom.org" ADDTOKEN="NO"&gt;</a:t>
            </a:r>
          </a:p>
          <a:p>
            <a:pPr lvl="1" eaLnBrk="1" hangingPunct="1">
              <a:buFontTx/>
              <a:buNone/>
            </a:pPr>
            <a:r>
              <a:rPr lang="en-US" altLang="en-US" sz="2000" dirty="0">
                <a:latin typeface="Courier New" panose="02070309020205020404" pitchFamily="49" charset="0"/>
              </a:rPr>
              <a:t>&lt;/body&gt;</a:t>
            </a:r>
          </a:p>
          <a:p>
            <a:pPr lvl="1" eaLnBrk="1" hangingPunct="1">
              <a:buFontTx/>
              <a:buNone/>
            </a:pPr>
            <a:r>
              <a:rPr lang="en-US" altLang="en-US" sz="2000" dirty="0">
                <a:latin typeface="Courier New" panose="02070309020205020404" pitchFamily="49" charset="0"/>
              </a:rPr>
              <a:t>&lt;/html&gt;</a:t>
            </a:r>
          </a:p>
        </p:txBody>
      </p:sp>
    </p:spTree>
    <p:extLst>
      <p:ext uri="{BB962C8B-B14F-4D97-AF65-F5344CB8AC3E}">
        <p14:creationId xmlns:p14="http://schemas.microsoft.com/office/powerpoint/2010/main" val="3304937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JavaScript (1 of 4) </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Popular scripting language used for creating dynamic webpages</a:t>
            </a:r>
          </a:p>
          <a:p>
            <a:r>
              <a:rPr lang="en-US" altLang="en-US" dirty="0"/>
              <a:t>Has the power of a programming language</a:t>
            </a:r>
          </a:p>
          <a:p>
            <a:pPr lvl="1"/>
            <a:r>
              <a:rPr lang="en-US" altLang="en-US" dirty="0"/>
              <a:t>Branching</a:t>
            </a:r>
          </a:p>
          <a:p>
            <a:pPr lvl="1"/>
            <a:r>
              <a:rPr lang="en-US" altLang="en-US" dirty="0"/>
              <a:t>Looping</a:t>
            </a:r>
          </a:p>
          <a:p>
            <a:pPr lvl="1"/>
            <a:r>
              <a:rPr lang="en-US" altLang="en-US" dirty="0"/>
              <a:t>Testing</a:t>
            </a:r>
          </a:p>
          <a:p>
            <a:r>
              <a:rPr lang="en-US" altLang="en-US" dirty="0"/>
              <a:t>Creates functions and procedures in HTML webpages</a:t>
            </a:r>
          </a:p>
          <a:p>
            <a:r>
              <a:rPr lang="en-US" altLang="en-US" dirty="0"/>
              <a:t>Widely used</a:t>
            </a:r>
          </a:p>
          <a:p>
            <a:r>
              <a:rPr lang="en-US" altLang="en-US" dirty="0"/>
              <a:t>Variety of vulnerabilities have been exploited in older web browsers</a:t>
            </a:r>
          </a:p>
          <a:p>
            <a:pPr lvl="1"/>
            <a:r>
              <a:rPr lang="en-US" altLang="en-US" dirty="0"/>
              <a:t>Security testers and administrators should inspect every computer for unpatched or outdated browser versions</a:t>
            </a:r>
          </a:p>
          <a:p>
            <a:pPr lvl="2"/>
            <a:r>
              <a:rPr lang="en-US" altLang="en-US" dirty="0"/>
              <a:t>Keep up with vulnerabilities</a:t>
            </a:r>
          </a:p>
        </p:txBody>
      </p:sp>
    </p:spTree>
    <p:extLst>
      <p:ext uri="{BB962C8B-B14F-4D97-AF65-F5344CB8AC3E}">
        <p14:creationId xmlns:p14="http://schemas.microsoft.com/office/powerpoint/2010/main" val="3338165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dirty="0"/>
              <a:t>Module Objectives</a:t>
            </a:r>
          </a:p>
        </p:txBody>
      </p:sp>
      <p:sp>
        <p:nvSpPr>
          <p:cNvPr id="2" name="Text Placeholder 1"/>
          <p:cNvSpPr>
            <a:spLocks noGrp="1"/>
          </p:cNvSpPr>
          <p:nvPr>
            <p:ph type="body" sz="quarter" idx="17"/>
          </p:nvPr>
        </p:nvSpPr>
        <p:spPr>
          <a:xfrm>
            <a:off x="743576" y="1638300"/>
            <a:ext cx="10711543" cy="4394200"/>
          </a:xfrm>
        </p:spPr>
        <p:txBody>
          <a:bodyPr/>
          <a:lstStyle/>
          <a:p>
            <a:r>
              <a:rPr lang="en-US" dirty="0"/>
              <a:t>By the end of this module, you should be able to: </a:t>
            </a:r>
          </a:p>
          <a:p>
            <a:pPr lvl="1">
              <a:defRPr/>
            </a:pPr>
            <a:r>
              <a:rPr lang="en-US" dirty="0"/>
              <a:t>Describe web applications</a:t>
            </a:r>
          </a:p>
          <a:p>
            <a:pPr lvl="1">
              <a:defRPr/>
            </a:pPr>
            <a:r>
              <a:rPr lang="en-US" dirty="0"/>
              <a:t>Explain web application vulnerabilities</a:t>
            </a:r>
          </a:p>
          <a:p>
            <a:pPr lvl="1">
              <a:defRPr/>
            </a:pPr>
            <a:r>
              <a:rPr lang="en-US" dirty="0"/>
              <a:t>Describe the tools used to attack web servers</a:t>
            </a:r>
          </a:p>
        </p:txBody>
      </p:sp>
    </p:spTree>
    <p:extLst>
      <p:ext uri="{BB962C8B-B14F-4D97-AF65-F5344CB8AC3E}">
        <p14:creationId xmlns:p14="http://schemas.microsoft.com/office/powerpoint/2010/main" val="54954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JavaScript (2 of 4) </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HTML snippet with JavaScript code:</a:t>
            </a:r>
          </a:p>
          <a:p>
            <a:pPr lvl="1">
              <a:buNone/>
            </a:pPr>
            <a:r>
              <a:rPr lang="en-US" altLang="en-US" dirty="0">
                <a:latin typeface="Courier New" panose="02070309020205020404" pitchFamily="49" charset="0"/>
                <a:cs typeface="Courier New" panose="02070309020205020404" pitchFamily="49" charset="0"/>
              </a:rPr>
              <a:t>&lt;html&gt;</a:t>
            </a:r>
          </a:p>
          <a:p>
            <a:pPr lvl="1">
              <a:buNone/>
            </a:pPr>
            <a:r>
              <a:rPr lang="en-US" altLang="en-US" dirty="0">
                <a:latin typeface="Courier New" panose="02070309020205020404" pitchFamily="49" charset="0"/>
                <a:cs typeface="Courier New" panose="02070309020205020404" pitchFamily="49" charset="0"/>
              </a:rPr>
              <a:t>&lt;head&gt;</a:t>
            </a:r>
          </a:p>
          <a:p>
            <a:pPr lvl="1">
              <a:buNone/>
            </a:pPr>
            <a:r>
              <a:rPr lang="en-US" altLang="en-US" b="1" dirty="0">
                <a:latin typeface="Courier New" panose="02070309020205020404" pitchFamily="49" charset="0"/>
                <a:cs typeface="Courier New" panose="02070309020205020404" pitchFamily="49" charset="0"/>
              </a:rPr>
              <a:t>&lt;script type="text/javascript"&gt;</a:t>
            </a:r>
          </a:p>
          <a:p>
            <a:pPr lvl="1">
              <a:buNone/>
            </a:pPr>
            <a:r>
              <a:rPr lang="en-US" altLang="en-US" b="1" dirty="0">
                <a:latin typeface="Courier New" panose="02070309020205020404" pitchFamily="49" charset="0"/>
                <a:cs typeface="Courier New" panose="02070309020205020404" pitchFamily="49" charset="0"/>
              </a:rPr>
              <a:t>function chastise_user()</a:t>
            </a:r>
          </a:p>
          <a:p>
            <a:pPr lvl="1">
              <a:buNone/>
            </a:pPr>
            <a:r>
              <a:rPr lang="en-US" altLang="en-US" b="1" dirty="0">
                <a:latin typeface="Courier New" panose="02070309020205020404" pitchFamily="49" charset="0"/>
                <a:cs typeface="Courier New" panose="02070309020205020404" pitchFamily="49" charset="0"/>
              </a:rPr>
              <a:t>{</a:t>
            </a:r>
          </a:p>
          <a:p>
            <a:pPr lvl="1">
              <a:buNone/>
            </a:pPr>
            <a:r>
              <a:rPr lang="en-US" altLang="en-US" b="1" dirty="0">
                <a:latin typeface="Courier New" panose="02070309020205020404" pitchFamily="49" charset="0"/>
                <a:cs typeface="Courier New" panose="02070309020205020404" pitchFamily="49" charset="0"/>
              </a:rPr>
              <a:t>alert("So, you like breaking rules?")</a:t>
            </a:r>
          </a:p>
          <a:p>
            <a:pPr lvl="1">
              <a:buNone/>
            </a:pPr>
            <a:r>
              <a:rPr lang="en-US" altLang="en-US" b="1" dirty="0">
                <a:latin typeface="Courier New" panose="02070309020205020404" pitchFamily="49" charset="0"/>
                <a:cs typeface="Courier New" panose="02070309020205020404" pitchFamily="49" charset="0"/>
              </a:rPr>
              <a:t>document.getElementByld("cmdButton").focus()</a:t>
            </a:r>
          </a:p>
          <a:p>
            <a:pPr lvl="1">
              <a:buNone/>
            </a:pPr>
            <a:r>
              <a:rPr lang="en-US" altLang="en-US" b="1" dirty="0">
                <a:latin typeface="Courier New" panose="02070309020205020404" pitchFamily="49" charset="0"/>
                <a:cs typeface="Courier New" panose="02070309020205020404" pitchFamily="49" charset="0"/>
              </a:rPr>
              <a:t>}</a:t>
            </a:r>
          </a:p>
          <a:p>
            <a:pPr lvl="1">
              <a:buNone/>
            </a:pPr>
            <a:r>
              <a:rPr lang="en-US" altLang="en-US" b="1" dirty="0">
                <a:latin typeface="Courier New" panose="02070309020205020404" pitchFamily="49" charset="0"/>
                <a:cs typeface="Courier New" panose="02070309020205020404" pitchFamily="49" charset="0"/>
              </a:rPr>
              <a:t>&lt;/script&gt;</a:t>
            </a:r>
          </a:p>
          <a:p>
            <a:pPr lvl="1">
              <a:buNone/>
            </a:pPr>
            <a:r>
              <a:rPr lang="en-US" altLang="en-US" dirty="0">
                <a:latin typeface="Courier New" panose="02070309020205020404" pitchFamily="49" charset="0"/>
                <a:cs typeface="Courier New" panose="02070309020205020404" pitchFamily="49" charset="0"/>
              </a:rPr>
              <a:t>&lt;/head&gt;</a:t>
            </a:r>
          </a:p>
          <a:p>
            <a:pPr lvl="1">
              <a:buNone/>
            </a:pPr>
            <a:r>
              <a:rPr lang="en-US" altLang="en-US" dirty="0">
                <a:latin typeface="Courier New" panose="02070309020205020404" pitchFamily="49" charset="0"/>
                <a:cs typeface="Courier New" panose="02070309020205020404" pitchFamily="49" charset="0"/>
              </a:rPr>
              <a:t>&lt;body&gt;</a:t>
            </a:r>
          </a:p>
        </p:txBody>
      </p:sp>
    </p:spTree>
    <p:extLst>
      <p:ext uri="{BB962C8B-B14F-4D97-AF65-F5344CB8AC3E}">
        <p14:creationId xmlns:p14="http://schemas.microsoft.com/office/powerpoint/2010/main" val="1473657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JavaScript (3 of 4) </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dirty="0"/>
              <a:t>JavaScript example (continued):</a:t>
            </a:r>
          </a:p>
          <a:p>
            <a:pPr lvl="1" eaLnBrk="1" hangingPunct="1">
              <a:buFontTx/>
              <a:buNone/>
            </a:pPr>
            <a:r>
              <a:rPr lang="en-US" altLang="en-US" dirty="0">
                <a:latin typeface="Courier New" panose="02070309020205020404" pitchFamily="49" charset="0"/>
              </a:rPr>
              <a:t>&lt;h3&gt;"If you are a Security Tester, please do not click the command button below!"&lt;/h3&gt;</a:t>
            </a:r>
          </a:p>
          <a:p>
            <a:pPr lvl="1" eaLnBrk="1" hangingPunct="1">
              <a:buFontTx/>
              <a:buNone/>
            </a:pPr>
            <a:r>
              <a:rPr lang="en-US" altLang="en-US" b="1" dirty="0">
                <a:latin typeface="Courier New" panose="02070309020205020404" pitchFamily="49" charset="0"/>
              </a:rPr>
              <a:t>&lt;form&gt;</a:t>
            </a:r>
          </a:p>
          <a:p>
            <a:pPr lvl="1" eaLnBrk="1" hangingPunct="1">
              <a:buFontTx/>
              <a:buNone/>
            </a:pPr>
            <a:r>
              <a:rPr lang="en-US" altLang="en-US" b="1" dirty="0">
                <a:latin typeface="Courier New" panose="02070309020205020404" pitchFamily="49" charset="0"/>
              </a:rPr>
              <a:t>&lt;input type="button" value="Don't Click!" name="cmdButton"</a:t>
            </a:r>
          </a:p>
          <a:p>
            <a:pPr lvl="1" eaLnBrk="1" hangingPunct="1">
              <a:buFontTx/>
              <a:buNone/>
            </a:pPr>
            <a:r>
              <a:rPr lang="en-US" altLang="en-US" b="1" dirty="0">
                <a:latin typeface="Courier New" panose="02070309020205020404" pitchFamily="49" charset="0"/>
              </a:rPr>
              <a:t>onClick="chastise_user()" /&gt;</a:t>
            </a:r>
          </a:p>
          <a:p>
            <a:pPr lvl="1" eaLnBrk="1" hangingPunct="1">
              <a:buFontTx/>
              <a:buNone/>
            </a:pPr>
            <a:r>
              <a:rPr lang="en-US" altLang="en-US" b="1" dirty="0">
                <a:latin typeface="Courier New" panose="02070309020205020404" pitchFamily="49" charset="0"/>
              </a:rPr>
              <a:t>&lt;/form&gt;</a:t>
            </a:r>
          </a:p>
          <a:p>
            <a:pPr lvl="1" eaLnBrk="1" hangingPunct="1">
              <a:buFontTx/>
              <a:buNone/>
            </a:pPr>
            <a:r>
              <a:rPr lang="en-US" altLang="en-US" dirty="0">
                <a:latin typeface="Courier New" panose="02070309020205020404" pitchFamily="49" charset="0"/>
              </a:rPr>
              <a:t>&lt;/body&gt;</a:t>
            </a:r>
          </a:p>
          <a:p>
            <a:pPr lvl="1" eaLnBrk="1" hangingPunct="1">
              <a:buFontTx/>
              <a:buNone/>
            </a:pPr>
            <a:r>
              <a:rPr lang="en-US" altLang="en-US" dirty="0">
                <a:latin typeface="Courier New" panose="02070309020205020404" pitchFamily="49" charset="0"/>
              </a:rPr>
              <a:t>&lt;/html&gt;</a:t>
            </a:r>
            <a:endParaRPr lang="en-US" altLang="en-US" sz="1800" dirty="0">
              <a:latin typeface="Courier New" panose="02070309020205020404" pitchFamily="49" charset="0"/>
            </a:endParaRPr>
          </a:p>
        </p:txBody>
      </p:sp>
    </p:spTree>
    <p:extLst>
      <p:ext uri="{BB962C8B-B14F-4D97-AF65-F5344CB8AC3E}">
        <p14:creationId xmlns:p14="http://schemas.microsoft.com/office/powerpoint/2010/main" val="1403077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dirty="0"/>
              <a:t>JavaScript (4 of 4) </a:t>
            </a:r>
            <a:endParaRPr lang="en-IN" dirty="0"/>
          </a:p>
        </p:txBody>
      </p:sp>
      <p:pic>
        <p:nvPicPr>
          <p:cNvPr id="6" name="Picture Placeholder 5" descr="The Edge browser displaying a simple h t m l webpage that uses JavaScript to include a dynamic button. If clicked, the button performs an action.">
            <a:extLst>
              <a:ext uri="{FF2B5EF4-FFF2-40B4-BE49-F238E27FC236}">
                <a16:creationId xmlns:a16="http://schemas.microsoft.com/office/drawing/2014/main" id="{FAD1BE7B-9DC4-4641-8B69-A110448D0A6F}"/>
              </a:ext>
            </a:extLst>
          </p:cNvPr>
          <p:cNvPicPr>
            <a:picLocks noGrp="1" noChangeAspect="1"/>
          </p:cNvPicPr>
          <p:nvPr>
            <p:ph type="pic" sz="quarter" idx="13"/>
          </p:nvPr>
        </p:nvPicPr>
        <p:blipFill rotWithShape="1">
          <a:blip r:embed="rId2"/>
          <a:srcRect l="655" r="177"/>
          <a:stretch/>
        </p:blipFill>
        <p:spPr>
          <a:xfrm>
            <a:off x="216350" y="1188615"/>
            <a:ext cx="7500910" cy="2253180"/>
          </a:xfrm>
        </p:spPr>
      </p:pic>
      <p:sp>
        <p:nvSpPr>
          <p:cNvPr id="13" name="Text Placeholder 12">
            <a:extLst>
              <a:ext uri="{FF2B5EF4-FFF2-40B4-BE49-F238E27FC236}">
                <a16:creationId xmlns:a16="http://schemas.microsoft.com/office/drawing/2014/main" id="{85A2B01C-F381-4E50-B5DF-70362B3B60AE}"/>
              </a:ext>
            </a:extLst>
          </p:cNvPr>
          <p:cNvSpPr>
            <a:spLocks noGrp="1"/>
          </p:cNvSpPr>
          <p:nvPr>
            <p:ph type="body" sz="quarter" idx="15"/>
          </p:nvPr>
        </p:nvSpPr>
        <p:spPr>
          <a:xfrm rot="16200000">
            <a:off x="7045462" y="2322028"/>
            <a:ext cx="1577449" cy="283247"/>
          </a:xfrm>
        </p:spPr>
        <p:txBody>
          <a:bodyPr/>
          <a:lstStyle/>
          <a:p>
            <a:r>
              <a:rPr lang="en-IN" dirty="0"/>
              <a:t>Source: Cengage</a:t>
            </a:r>
          </a:p>
        </p:txBody>
      </p:sp>
      <p:sp>
        <p:nvSpPr>
          <p:cNvPr id="12" name="Text Placeholder 11">
            <a:extLst>
              <a:ext uri="{FF2B5EF4-FFF2-40B4-BE49-F238E27FC236}">
                <a16:creationId xmlns:a16="http://schemas.microsoft.com/office/drawing/2014/main" id="{D4D65DFB-D648-47EE-B69F-9EDA343C28D8}"/>
              </a:ext>
            </a:extLst>
          </p:cNvPr>
          <p:cNvSpPr>
            <a:spLocks noGrp="1"/>
          </p:cNvSpPr>
          <p:nvPr>
            <p:ph type="body" sz="quarter" idx="14"/>
          </p:nvPr>
        </p:nvSpPr>
        <p:spPr>
          <a:xfrm>
            <a:off x="8269635" y="2326589"/>
            <a:ext cx="3338594" cy="786778"/>
          </a:xfrm>
        </p:spPr>
        <p:txBody>
          <a:bodyPr/>
          <a:lstStyle/>
          <a:p>
            <a:r>
              <a:rPr lang="en-US" b="1" dirty="0"/>
              <a:t>Figure 10-6 </a:t>
            </a:r>
            <a:r>
              <a:rPr lang="en-US" dirty="0"/>
              <a:t>A command button created with JavaScript</a:t>
            </a:r>
            <a:endParaRPr lang="en-IN" dirty="0"/>
          </a:p>
        </p:txBody>
      </p:sp>
      <p:pic>
        <p:nvPicPr>
          <p:cNvPr id="8" name="Picture Placeholder 7" descr="An alert message is displayed in the web browser because the user clicked the Don’t Click! button.">
            <a:extLst>
              <a:ext uri="{FF2B5EF4-FFF2-40B4-BE49-F238E27FC236}">
                <a16:creationId xmlns:a16="http://schemas.microsoft.com/office/drawing/2014/main" id="{24F9EFA4-B070-4B84-BCC3-ADAA7BB3A498}"/>
              </a:ext>
            </a:extLst>
          </p:cNvPr>
          <p:cNvPicPr>
            <a:picLocks noGrp="1" noChangeAspect="1"/>
          </p:cNvPicPr>
          <p:nvPr>
            <p:ph type="pic" sz="quarter" idx="10"/>
          </p:nvPr>
        </p:nvPicPr>
        <p:blipFill rotWithShape="1">
          <a:blip r:embed="rId3"/>
          <a:srcRect t="1076" b="1076"/>
          <a:stretch/>
        </p:blipFill>
        <p:spPr>
          <a:xfrm>
            <a:off x="239391" y="3863732"/>
            <a:ext cx="7500909" cy="2300543"/>
          </a:xfrm>
        </p:spPr>
      </p:pic>
      <p:sp>
        <p:nvSpPr>
          <p:cNvPr id="10" name="Text Placeholder 9">
            <a:extLst>
              <a:ext uri="{FF2B5EF4-FFF2-40B4-BE49-F238E27FC236}">
                <a16:creationId xmlns:a16="http://schemas.microsoft.com/office/drawing/2014/main" id="{953153FD-29EC-4F87-89CA-D05DD27B3EED}"/>
              </a:ext>
            </a:extLst>
          </p:cNvPr>
          <p:cNvSpPr>
            <a:spLocks noGrp="1"/>
          </p:cNvSpPr>
          <p:nvPr>
            <p:ph type="body" sz="quarter" idx="12"/>
          </p:nvPr>
        </p:nvSpPr>
        <p:spPr>
          <a:xfrm rot="16200000">
            <a:off x="6837801" y="5001571"/>
            <a:ext cx="2042163" cy="283244"/>
          </a:xfrm>
        </p:spPr>
        <p:txBody>
          <a:bodyPr/>
          <a:lstStyle/>
          <a:p>
            <a:r>
              <a:rPr lang="en-IN" dirty="0"/>
              <a:t>Source: Cengage</a:t>
            </a:r>
          </a:p>
          <a:p>
            <a:endParaRPr lang="en-IN" dirty="0"/>
          </a:p>
        </p:txBody>
      </p:sp>
      <p:sp>
        <p:nvSpPr>
          <p:cNvPr id="9" name="Text Placeholder 8">
            <a:extLst>
              <a:ext uri="{FF2B5EF4-FFF2-40B4-BE49-F238E27FC236}">
                <a16:creationId xmlns:a16="http://schemas.microsoft.com/office/drawing/2014/main" id="{C9A9CEBE-399C-4E1E-8507-D014DC4E18B8}"/>
              </a:ext>
            </a:extLst>
          </p:cNvPr>
          <p:cNvSpPr>
            <a:spLocks noGrp="1"/>
          </p:cNvSpPr>
          <p:nvPr>
            <p:ph type="body" sz="quarter" idx="11"/>
          </p:nvPr>
        </p:nvSpPr>
        <p:spPr>
          <a:xfrm>
            <a:off x="8288362" y="4911156"/>
            <a:ext cx="3301140" cy="786778"/>
          </a:xfrm>
        </p:spPr>
        <p:txBody>
          <a:bodyPr/>
          <a:lstStyle/>
          <a:p>
            <a:r>
              <a:rPr lang="en-US" b="1" dirty="0"/>
              <a:t>Figure 10-7 </a:t>
            </a:r>
            <a:r>
              <a:rPr lang="en-US" dirty="0"/>
              <a:t>An alert message created with JavaScript</a:t>
            </a:r>
            <a:endParaRPr lang="en-IN" dirty="0"/>
          </a:p>
        </p:txBody>
      </p:sp>
    </p:spTree>
    <p:extLst>
      <p:ext uri="{BB962C8B-B14F-4D97-AF65-F5344CB8AC3E}">
        <p14:creationId xmlns:p14="http://schemas.microsoft.com/office/powerpoint/2010/main" val="2775247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Connecting to Databases</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dirty="0"/>
              <a:t>Most webpages that display company information to users are stored on a database server</a:t>
            </a:r>
          </a:p>
          <a:p>
            <a:pPr eaLnBrk="1" hangingPunct="1"/>
            <a:r>
              <a:rPr lang="en-US" altLang="en-US" dirty="0"/>
              <a:t>The technology used to connect a web application to a database server might vary depending on the OS</a:t>
            </a:r>
          </a:p>
          <a:p>
            <a:pPr lvl="1"/>
            <a:r>
              <a:rPr lang="en-US" altLang="en-US" dirty="0"/>
              <a:t>But the theory is the same</a:t>
            </a:r>
          </a:p>
        </p:txBody>
      </p:sp>
    </p:spTree>
    <p:extLst>
      <p:ext uri="{BB962C8B-B14F-4D97-AF65-F5344CB8AC3E}">
        <p14:creationId xmlns:p14="http://schemas.microsoft.com/office/powerpoint/2010/main" val="17837787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Open Database Connectivity</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noAutofit/>
          </a:bodyPr>
          <a:lstStyle/>
          <a:p>
            <a:r>
              <a:rPr lang="en-US" altLang="en-US" b="1" dirty="0"/>
              <a:t>Open Database Connectivity (ODBC)</a:t>
            </a:r>
          </a:p>
          <a:p>
            <a:pPr lvl="1"/>
            <a:r>
              <a:rPr lang="en-US" altLang="en-US" dirty="0"/>
              <a:t>A standard database access method developed by the SQL Access Group</a:t>
            </a:r>
          </a:p>
          <a:p>
            <a:r>
              <a:rPr lang="en-US" altLang="en-US" dirty="0"/>
              <a:t>ODBC interface </a:t>
            </a:r>
          </a:p>
          <a:p>
            <a:pPr lvl="1"/>
            <a:r>
              <a:rPr lang="en-US" altLang="en-US" dirty="0"/>
              <a:t>Allows an application to access data stored in a database management system (DBMS), or any system that can recognize and issue ODBC commands</a:t>
            </a:r>
          </a:p>
          <a:p>
            <a:r>
              <a:rPr lang="en-US" altLang="en-US" dirty="0"/>
              <a:t>Interoperability is accomplished by defining the following:</a:t>
            </a:r>
          </a:p>
          <a:p>
            <a:pPr lvl="1"/>
            <a:r>
              <a:rPr lang="en-US" altLang="en-US" dirty="0"/>
              <a:t>Standardized representation for data types</a:t>
            </a:r>
          </a:p>
          <a:p>
            <a:pPr lvl="1"/>
            <a:r>
              <a:rPr lang="en-US" altLang="en-US" dirty="0"/>
              <a:t>Library of ODBC function calls that allow an application to connect to a DBMS, run SQL statements, and retrieve the results</a:t>
            </a:r>
          </a:p>
          <a:p>
            <a:pPr lvl="1"/>
            <a:r>
              <a:rPr lang="en-US" altLang="en-US" dirty="0"/>
              <a:t>Standard method of connecting to and logging onto a DBMS</a:t>
            </a:r>
          </a:p>
        </p:txBody>
      </p:sp>
    </p:spTree>
    <p:extLst>
      <p:ext uri="{BB962C8B-B14F-4D97-AF65-F5344CB8AC3E}">
        <p14:creationId xmlns:p14="http://schemas.microsoft.com/office/powerpoint/2010/main" val="38312892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Object Linking and Embedding Database (OLE DB)</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noAutofit/>
          </a:bodyPr>
          <a:lstStyle/>
          <a:p>
            <a:r>
              <a:rPr lang="en-US" altLang="en-US" b="1" dirty="0"/>
              <a:t>OLE DB</a:t>
            </a:r>
          </a:p>
          <a:p>
            <a:pPr lvl="1"/>
            <a:r>
              <a:rPr lang="en-US" altLang="en-US" dirty="0"/>
              <a:t>Set of interfaces that enable applications to access data stored in a DBMS</a:t>
            </a:r>
          </a:p>
          <a:p>
            <a:r>
              <a:rPr lang="en-US" altLang="en-US" dirty="0"/>
              <a:t>Designed by Microsoft</a:t>
            </a:r>
          </a:p>
          <a:p>
            <a:pPr lvl="1"/>
            <a:r>
              <a:rPr lang="en-US" altLang="en-US" dirty="0"/>
              <a:t>Faster, more efficient, and more stable than ODBC</a:t>
            </a:r>
          </a:p>
          <a:p>
            <a:r>
              <a:rPr lang="en-US" altLang="en-US" dirty="0"/>
              <a:t>Relies on connection strings that allow the application to access data stored on an external device</a:t>
            </a:r>
          </a:p>
          <a:p>
            <a:r>
              <a:rPr lang="en-US" altLang="en-US" dirty="0"/>
              <a:t>Different providers can be used</a:t>
            </a:r>
          </a:p>
          <a:p>
            <a:pPr lvl="1"/>
            <a:r>
              <a:rPr lang="en-US" altLang="en-US" dirty="0"/>
              <a:t>Depends on the data source</a:t>
            </a:r>
          </a:p>
        </p:txBody>
      </p:sp>
    </p:spTree>
    <p:extLst>
      <p:ext uri="{BB962C8B-B14F-4D97-AF65-F5344CB8AC3E}">
        <p14:creationId xmlns:p14="http://schemas.microsoft.com/office/powerpoint/2010/main" val="2889854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OLE DB Providers (1 of 2)</a:t>
            </a:r>
            <a:endParaRPr lang="en-IN" dirty="0"/>
          </a:p>
        </p:txBody>
      </p:sp>
      <p:graphicFrame>
        <p:nvGraphicFramePr>
          <p:cNvPr id="3" name="Table 3">
            <a:extLst>
              <a:ext uri="{FF2B5EF4-FFF2-40B4-BE49-F238E27FC236}">
                <a16:creationId xmlns:a16="http://schemas.microsoft.com/office/drawing/2014/main" id="{648A2647-9565-43ED-8B3C-5B5E009FE5B8}"/>
              </a:ext>
            </a:extLst>
          </p:cNvPr>
          <p:cNvGraphicFramePr>
            <a:graphicFrameLocks noGrp="1"/>
          </p:cNvGraphicFramePr>
          <p:nvPr>
            <p:ph type="tbl" sz="quarter" idx="10"/>
            <p:extLst>
              <p:ext uri="{D42A27DB-BD31-4B8C-83A1-F6EECF244321}">
                <p14:modId xmlns:p14="http://schemas.microsoft.com/office/powerpoint/2010/main" val="2491185132"/>
              </p:ext>
            </p:extLst>
          </p:nvPr>
        </p:nvGraphicFramePr>
        <p:xfrm>
          <a:off x="431369" y="1207712"/>
          <a:ext cx="11329261" cy="3688472"/>
        </p:xfrm>
        <a:graphic>
          <a:graphicData uri="http://schemas.openxmlformats.org/drawingml/2006/table">
            <a:tbl>
              <a:tblPr firstRow="1" bandRow="1">
                <a:tableStyleId>{5C22544A-7EE6-4342-B048-85BDC9FD1C3A}</a:tableStyleId>
              </a:tblPr>
              <a:tblGrid>
                <a:gridCol w="3514666">
                  <a:extLst>
                    <a:ext uri="{9D8B030D-6E8A-4147-A177-3AD203B41FA5}">
                      <a16:colId xmlns:a16="http://schemas.microsoft.com/office/drawing/2014/main" val="2040428904"/>
                    </a:ext>
                  </a:extLst>
                </a:gridCol>
                <a:gridCol w="7814595">
                  <a:extLst>
                    <a:ext uri="{9D8B030D-6E8A-4147-A177-3AD203B41FA5}">
                      <a16:colId xmlns:a16="http://schemas.microsoft.com/office/drawing/2014/main" val="2097550318"/>
                    </a:ext>
                  </a:extLst>
                </a:gridCol>
              </a:tblGrid>
              <a:tr h="414654">
                <a:tc>
                  <a:txBody>
                    <a:bodyPr/>
                    <a:lstStyle/>
                    <a:p>
                      <a:r>
                        <a:rPr lang="en-IN" dirty="0"/>
                        <a:t>OLE DB provider</a:t>
                      </a:r>
                    </a:p>
                  </a:txBody>
                  <a:tcPr/>
                </a:tc>
                <a:tc>
                  <a:txBody>
                    <a:bodyPr/>
                    <a:lstStyle/>
                    <a:p>
                      <a:r>
                        <a:rPr lang="en-IN" dirty="0"/>
                        <a:t>Description in connection string</a:t>
                      </a:r>
                    </a:p>
                  </a:txBody>
                  <a:tcPr/>
                </a:tc>
                <a:extLst>
                  <a:ext uri="{0D108BD9-81ED-4DB2-BD59-A6C34878D82A}">
                    <a16:rowId xmlns:a16="http://schemas.microsoft.com/office/drawing/2014/main" val="126059321"/>
                  </a:ext>
                </a:extLst>
              </a:tr>
              <a:tr h="371240">
                <a:tc>
                  <a:txBody>
                    <a:bodyPr/>
                    <a:lstStyle/>
                    <a:p>
                      <a:r>
                        <a:rPr lang="en-IN" dirty="0"/>
                        <a:t>Microsoft Active Directory Service</a:t>
                      </a:r>
                    </a:p>
                  </a:txBody>
                  <a:tcPr/>
                </a:tc>
                <a:tc>
                  <a:txBody>
                    <a:bodyPr/>
                    <a:lstStyle/>
                    <a:p>
                      <a:r>
                        <a:rPr lang="en-IN" dirty="0">
                          <a:latin typeface="CourierStd"/>
                        </a:rPr>
                        <a:t>Provider=ADSDSOOBJECT</a:t>
                      </a:r>
                    </a:p>
                  </a:txBody>
                  <a:tcPr/>
                </a:tc>
                <a:extLst>
                  <a:ext uri="{0D108BD9-81ED-4DB2-BD59-A6C34878D82A}">
                    <a16:rowId xmlns:a16="http://schemas.microsoft.com/office/drawing/2014/main" val="4149523253"/>
                  </a:ext>
                </a:extLst>
              </a:tr>
              <a:tr h="414654">
                <a:tc>
                  <a:txBody>
                    <a:bodyPr/>
                    <a:lstStyle/>
                    <a:p>
                      <a:r>
                        <a:rPr lang="en-IN" sz="1800" b="0" i="0" u="none" strike="noStrike" kern="1200" baseline="0" dirty="0">
                          <a:solidFill>
                            <a:schemeClr val="dk1"/>
                          </a:solidFill>
                          <a:latin typeface="+mn-lt"/>
                          <a:ea typeface="+mn-ea"/>
                          <a:cs typeface="+mn-cs"/>
                        </a:rPr>
                        <a:t>Advantage</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Provider=Advantage OLE DB Provider</a:t>
                      </a:r>
                      <a:endParaRPr lang="en-IN" dirty="0">
                        <a:latin typeface="CourierStd"/>
                      </a:endParaRPr>
                    </a:p>
                  </a:txBody>
                  <a:tcPr/>
                </a:tc>
                <a:extLst>
                  <a:ext uri="{0D108BD9-81ED-4DB2-BD59-A6C34878D82A}">
                    <a16:rowId xmlns:a16="http://schemas.microsoft.com/office/drawing/2014/main" val="689908166"/>
                  </a:ext>
                </a:extLst>
              </a:tr>
              <a:tr h="414654">
                <a:tc>
                  <a:txBody>
                    <a:bodyPr/>
                    <a:lstStyle/>
                    <a:p>
                      <a:r>
                        <a:rPr lang="en-IN" sz="1800" b="0" i="0" u="none" strike="noStrike" kern="1200" baseline="0" dirty="0">
                          <a:solidFill>
                            <a:schemeClr val="dk1"/>
                          </a:solidFill>
                          <a:latin typeface="+mn-lt"/>
                          <a:ea typeface="+mn-ea"/>
                          <a:cs typeface="+mn-cs"/>
                        </a:rPr>
                        <a:t>AS/400 (from IBM)</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Provider=IBMDA400</a:t>
                      </a:r>
                      <a:endParaRPr lang="en-IN" dirty="0">
                        <a:latin typeface="CourierStd"/>
                      </a:endParaRPr>
                    </a:p>
                  </a:txBody>
                  <a:tcPr/>
                </a:tc>
                <a:extLst>
                  <a:ext uri="{0D108BD9-81ED-4DB2-BD59-A6C34878D82A}">
                    <a16:rowId xmlns:a16="http://schemas.microsoft.com/office/drawing/2014/main" val="3289390635"/>
                  </a:ext>
                </a:extLst>
              </a:tr>
              <a:tr h="414654">
                <a:tc>
                  <a:txBody>
                    <a:bodyPr/>
                    <a:lstStyle/>
                    <a:p>
                      <a:r>
                        <a:rPr lang="en-US" sz="1800" b="0" i="0" u="none" strike="noStrike" kern="1200" baseline="0" dirty="0">
                          <a:solidFill>
                            <a:schemeClr val="dk1"/>
                          </a:solidFill>
                          <a:latin typeface="+mn-lt"/>
                          <a:ea typeface="+mn-ea"/>
                          <a:cs typeface="+mn-cs"/>
                        </a:rPr>
                        <a:t>AS/400 and VSAM (from Microsoft)</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Provider=SNAOLEDB</a:t>
                      </a:r>
                      <a:endParaRPr lang="en-IN" dirty="0">
                        <a:latin typeface="CourierStd"/>
                      </a:endParaRPr>
                    </a:p>
                  </a:txBody>
                  <a:tcPr/>
                </a:tc>
                <a:extLst>
                  <a:ext uri="{0D108BD9-81ED-4DB2-BD59-A6C34878D82A}">
                    <a16:rowId xmlns:a16="http://schemas.microsoft.com/office/drawing/2014/main" val="2193273910"/>
                  </a:ext>
                </a:extLst>
              </a:tr>
              <a:tr h="414654">
                <a:tc>
                  <a:txBody>
                    <a:bodyPr/>
                    <a:lstStyle/>
                    <a:p>
                      <a:r>
                        <a:rPr lang="en-IN" sz="1800" b="0" i="0" u="none" strike="noStrike" kern="1200" baseline="0" dirty="0">
                          <a:solidFill>
                            <a:schemeClr val="dk1"/>
                          </a:solidFill>
                          <a:latin typeface="+mn-lt"/>
                          <a:ea typeface="+mn-ea"/>
                          <a:cs typeface="+mn-cs"/>
                        </a:rPr>
                        <a:t>MS Commerce Server</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Provider=Commerce.DSO.1</a:t>
                      </a:r>
                      <a:endParaRPr lang="en-IN" dirty="0">
                        <a:latin typeface="CourierStd"/>
                      </a:endParaRPr>
                    </a:p>
                  </a:txBody>
                  <a:tcPr/>
                </a:tc>
                <a:extLst>
                  <a:ext uri="{0D108BD9-81ED-4DB2-BD59-A6C34878D82A}">
                    <a16:rowId xmlns:a16="http://schemas.microsoft.com/office/drawing/2014/main" val="1462794418"/>
                  </a:ext>
                </a:extLst>
              </a:tr>
              <a:tr h="414654">
                <a:tc>
                  <a:txBody>
                    <a:bodyPr/>
                    <a:lstStyle/>
                    <a:p>
                      <a:r>
                        <a:rPr lang="en-IN" sz="1800" b="0" i="0" u="none" strike="noStrike" kern="1200" baseline="0" dirty="0">
                          <a:solidFill>
                            <a:schemeClr val="dk1"/>
                          </a:solidFill>
                          <a:latin typeface="+mn-lt"/>
                          <a:ea typeface="+mn-ea"/>
                          <a:cs typeface="+mn-cs"/>
                        </a:rPr>
                        <a:t>DB2</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Provider=DB2OLEDB</a:t>
                      </a:r>
                      <a:endParaRPr lang="en-IN" dirty="0">
                        <a:latin typeface="CourierStd"/>
                      </a:endParaRPr>
                    </a:p>
                  </a:txBody>
                  <a:tcPr/>
                </a:tc>
                <a:extLst>
                  <a:ext uri="{0D108BD9-81ED-4DB2-BD59-A6C34878D82A}">
                    <a16:rowId xmlns:a16="http://schemas.microsoft.com/office/drawing/2014/main" val="2797265491"/>
                  </a:ext>
                </a:extLst>
              </a:tr>
              <a:tr h="414654">
                <a:tc>
                  <a:txBody>
                    <a:bodyPr/>
                    <a:lstStyle/>
                    <a:p>
                      <a:r>
                        <a:rPr lang="en-IN" sz="1800" b="0" i="0" u="none" strike="noStrike" kern="1200" baseline="0" dirty="0">
                          <a:solidFill>
                            <a:schemeClr val="dk1"/>
                          </a:solidFill>
                          <a:latin typeface="+mn-lt"/>
                          <a:ea typeface="+mn-ea"/>
                          <a:cs typeface="+mn-cs"/>
                        </a:rPr>
                        <a:t>Microsoft Jet</a:t>
                      </a:r>
                      <a:endParaRPr lang="en-IN" dirty="0"/>
                    </a:p>
                  </a:txBody>
                  <a:tcPr/>
                </a:tc>
                <a:tc>
                  <a:txBody>
                    <a:bodyPr/>
                    <a:lstStyle/>
                    <a:p>
                      <a:r>
                        <a:rPr lang="nn-NO" sz="1800" b="0" i="0" u="none" strike="noStrike" kern="1200" baseline="0" dirty="0">
                          <a:solidFill>
                            <a:schemeClr val="dk1"/>
                          </a:solidFill>
                          <a:latin typeface="CourierStd"/>
                          <a:ea typeface="+mn-ea"/>
                          <a:cs typeface="+mn-cs"/>
                        </a:rPr>
                        <a:t>Provider=Microsoft.Jet.OLEDB.4.0</a:t>
                      </a:r>
                      <a:endParaRPr lang="en-IN" dirty="0">
                        <a:latin typeface="CourierStd"/>
                      </a:endParaRPr>
                    </a:p>
                  </a:txBody>
                  <a:tcPr/>
                </a:tc>
                <a:extLst>
                  <a:ext uri="{0D108BD9-81ED-4DB2-BD59-A6C34878D82A}">
                    <a16:rowId xmlns:a16="http://schemas.microsoft.com/office/drawing/2014/main" val="1769551046"/>
                  </a:ext>
                </a:extLst>
              </a:tr>
              <a:tr h="414654">
                <a:tc>
                  <a:txBody>
                    <a:bodyPr/>
                    <a:lstStyle/>
                    <a:p>
                      <a:r>
                        <a:rPr lang="en-IN" sz="1800" b="0" i="0" u="none" strike="noStrike" kern="1200" baseline="0" dirty="0">
                          <a:solidFill>
                            <a:schemeClr val="dk1"/>
                          </a:solidFill>
                          <a:latin typeface="+mn-lt"/>
                          <a:ea typeface="+mn-ea"/>
                          <a:cs typeface="+mn-cs"/>
                        </a:rPr>
                        <a:t>Microsoft.ACE</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Provider=Microsoft.ACE.OLEDB.12.0 MS Exchange</a:t>
                      </a:r>
                      <a:endParaRPr lang="en-IN" dirty="0">
                        <a:latin typeface="CourierStd"/>
                      </a:endParaRPr>
                    </a:p>
                  </a:txBody>
                  <a:tcPr/>
                </a:tc>
                <a:extLst>
                  <a:ext uri="{0D108BD9-81ED-4DB2-BD59-A6C34878D82A}">
                    <a16:rowId xmlns:a16="http://schemas.microsoft.com/office/drawing/2014/main" val="2332348999"/>
                  </a:ext>
                </a:extLst>
              </a:tr>
            </a:tbl>
          </a:graphicData>
        </a:graphic>
      </p:graphicFrame>
    </p:spTree>
    <p:extLst>
      <p:ext uri="{BB962C8B-B14F-4D97-AF65-F5344CB8AC3E}">
        <p14:creationId xmlns:p14="http://schemas.microsoft.com/office/powerpoint/2010/main" val="20388998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OLE DB Providers (2 of 2)</a:t>
            </a:r>
            <a:endParaRPr lang="en-IN" dirty="0"/>
          </a:p>
        </p:txBody>
      </p:sp>
      <p:graphicFrame>
        <p:nvGraphicFramePr>
          <p:cNvPr id="3" name="Table 3">
            <a:extLst>
              <a:ext uri="{FF2B5EF4-FFF2-40B4-BE49-F238E27FC236}">
                <a16:creationId xmlns:a16="http://schemas.microsoft.com/office/drawing/2014/main" id="{648A2647-9565-43ED-8B3C-5B5E009FE5B8}"/>
              </a:ext>
            </a:extLst>
          </p:cNvPr>
          <p:cNvGraphicFramePr>
            <a:graphicFrameLocks noGrp="1"/>
          </p:cNvGraphicFramePr>
          <p:nvPr>
            <p:ph type="tbl" sz="quarter" idx="10"/>
            <p:extLst>
              <p:ext uri="{D42A27DB-BD31-4B8C-83A1-F6EECF244321}">
                <p14:modId xmlns:p14="http://schemas.microsoft.com/office/powerpoint/2010/main" val="1014188335"/>
              </p:ext>
            </p:extLst>
          </p:nvPr>
        </p:nvGraphicFramePr>
        <p:xfrm>
          <a:off x="431369" y="1760522"/>
          <a:ext cx="11329261" cy="2073270"/>
        </p:xfrm>
        <a:graphic>
          <a:graphicData uri="http://schemas.openxmlformats.org/drawingml/2006/table">
            <a:tbl>
              <a:tblPr firstRow="1" bandRow="1">
                <a:tableStyleId>{5C22544A-7EE6-4342-B048-85BDC9FD1C3A}</a:tableStyleId>
              </a:tblPr>
              <a:tblGrid>
                <a:gridCol w="2792278">
                  <a:extLst>
                    <a:ext uri="{9D8B030D-6E8A-4147-A177-3AD203B41FA5}">
                      <a16:colId xmlns:a16="http://schemas.microsoft.com/office/drawing/2014/main" val="2040428904"/>
                    </a:ext>
                  </a:extLst>
                </a:gridCol>
                <a:gridCol w="8536983">
                  <a:extLst>
                    <a:ext uri="{9D8B030D-6E8A-4147-A177-3AD203B41FA5}">
                      <a16:colId xmlns:a16="http://schemas.microsoft.com/office/drawing/2014/main" val="2097550318"/>
                    </a:ext>
                  </a:extLst>
                </a:gridCol>
              </a:tblGrid>
              <a:tr h="414654">
                <a:tc>
                  <a:txBody>
                    <a:bodyPr/>
                    <a:lstStyle/>
                    <a:p>
                      <a:r>
                        <a:rPr lang="en-IN" dirty="0"/>
                        <a:t>OLE DB provider</a:t>
                      </a:r>
                    </a:p>
                  </a:txBody>
                  <a:tcPr/>
                </a:tc>
                <a:tc>
                  <a:txBody>
                    <a:bodyPr/>
                    <a:lstStyle/>
                    <a:p>
                      <a:r>
                        <a:rPr lang="en-IN" dirty="0"/>
                        <a:t>Description in connection string</a:t>
                      </a:r>
                    </a:p>
                  </a:txBody>
                  <a:tcPr/>
                </a:tc>
                <a:extLst>
                  <a:ext uri="{0D108BD9-81ED-4DB2-BD59-A6C34878D82A}">
                    <a16:rowId xmlns:a16="http://schemas.microsoft.com/office/drawing/2014/main" val="126059321"/>
                  </a:ext>
                </a:extLst>
              </a:tr>
              <a:tr h="414654">
                <a:tc>
                  <a:txBody>
                    <a:bodyPr/>
                    <a:lstStyle/>
                    <a:p>
                      <a:r>
                        <a:rPr lang="en-IN" sz="1800" b="0" i="0" u="none" strike="noStrike" kern="1200" baseline="0" dirty="0">
                          <a:solidFill>
                            <a:schemeClr val="dk1"/>
                          </a:solidFill>
                          <a:latin typeface="+mn-lt"/>
                          <a:ea typeface="+mn-ea"/>
                          <a:cs typeface="+mn-cs"/>
                        </a:rPr>
                        <a:t>MySQL</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Provider=MySQLProv</a:t>
                      </a:r>
                      <a:endParaRPr lang="en-IN" dirty="0">
                        <a:latin typeface="CourierStd"/>
                      </a:endParaRPr>
                    </a:p>
                  </a:txBody>
                  <a:tcPr/>
                </a:tc>
                <a:extLst>
                  <a:ext uri="{0D108BD9-81ED-4DB2-BD59-A6C34878D82A}">
                    <a16:rowId xmlns:a16="http://schemas.microsoft.com/office/drawing/2014/main" val="3289390635"/>
                  </a:ext>
                </a:extLst>
              </a:tr>
              <a:tr h="414654">
                <a:tc>
                  <a:txBody>
                    <a:bodyPr/>
                    <a:lstStyle/>
                    <a:p>
                      <a:r>
                        <a:rPr lang="en-IN" sz="1800" b="0" i="0" u="none" strike="noStrike" kern="1200" baseline="0" dirty="0">
                          <a:solidFill>
                            <a:schemeClr val="dk1"/>
                          </a:solidFill>
                          <a:latin typeface="+mn-lt"/>
                          <a:ea typeface="+mn-ea"/>
                          <a:cs typeface="+mn-cs"/>
                        </a:rPr>
                        <a:t>Oracle (from Microsoft)</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Provider=msdaora</a:t>
                      </a:r>
                      <a:endParaRPr lang="en-IN" dirty="0">
                        <a:latin typeface="CourierStd"/>
                      </a:endParaRPr>
                    </a:p>
                  </a:txBody>
                  <a:tcPr/>
                </a:tc>
                <a:extLst>
                  <a:ext uri="{0D108BD9-81ED-4DB2-BD59-A6C34878D82A}">
                    <a16:rowId xmlns:a16="http://schemas.microsoft.com/office/drawing/2014/main" val="2193273910"/>
                  </a:ext>
                </a:extLst>
              </a:tr>
              <a:tr h="414654">
                <a:tc>
                  <a:txBody>
                    <a:bodyPr/>
                    <a:lstStyle/>
                    <a:p>
                      <a:r>
                        <a:rPr lang="en-IN" sz="1800" b="0" i="0" u="none" strike="noStrike" kern="1200" baseline="0" dirty="0">
                          <a:solidFill>
                            <a:schemeClr val="dk1"/>
                          </a:solidFill>
                          <a:latin typeface="+mn-lt"/>
                          <a:ea typeface="+mn-ea"/>
                          <a:cs typeface="+mn-cs"/>
                        </a:rPr>
                        <a:t>Oracle (from Oracle)</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Provider=OraOLEDB.Oracle MS SQL</a:t>
                      </a:r>
                      <a:endParaRPr lang="en-IN" dirty="0">
                        <a:latin typeface="CourierStd"/>
                      </a:endParaRPr>
                    </a:p>
                  </a:txBody>
                  <a:tcPr/>
                </a:tc>
                <a:extLst>
                  <a:ext uri="{0D108BD9-81ED-4DB2-BD59-A6C34878D82A}">
                    <a16:rowId xmlns:a16="http://schemas.microsoft.com/office/drawing/2014/main" val="1462794418"/>
                  </a:ext>
                </a:extLst>
              </a:tr>
              <a:tr h="414654">
                <a:tc>
                  <a:txBody>
                    <a:bodyPr/>
                    <a:lstStyle/>
                    <a:p>
                      <a:r>
                        <a:rPr lang="en-IN" sz="1800" b="0" i="0" u="none" strike="noStrike" kern="1200" baseline="0" dirty="0">
                          <a:solidFill>
                            <a:schemeClr val="dk1"/>
                          </a:solidFill>
                          <a:latin typeface="+mn-lt"/>
                          <a:ea typeface="+mn-ea"/>
                          <a:cs typeface="+mn-cs"/>
                        </a:rPr>
                        <a:t>MS SQL Server</a:t>
                      </a:r>
                      <a:endParaRPr lang="en-IN" dirty="0"/>
                    </a:p>
                  </a:txBody>
                  <a:tcPr/>
                </a:tc>
                <a:tc>
                  <a:txBody>
                    <a:bodyPr/>
                    <a:lstStyle/>
                    <a:p>
                      <a:r>
                        <a:rPr lang="en-IN" sz="1800" b="0" i="0" u="none" strike="noStrike" kern="1200" baseline="0" dirty="0">
                          <a:solidFill>
                            <a:schemeClr val="dk1"/>
                          </a:solidFill>
                          <a:latin typeface="CourierStd"/>
                          <a:ea typeface="+mn-ea"/>
                          <a:cs typeface="+mn-cs"/>
                        </a:rPr>
                        <a:t>Provider=SQLOLEDB</a:t>
                      </a:r>
                      <a:endParaRPr lang="en-IN" dirty="0">
                        <a:latin typeface="CourierStd"/>
                      </a:endParaRPr>
                    </a:p>
                  </a:txBody>
                  <a:tcPr/>
                </a:tc>
                <a:extLst>
                  <a:ext uri="{0D108BD9-81ED-4DB2-BD59-A6C34878D82A}">
                    <a16:rowId xmlns:a16="http://schemas.microsoft.com/office/drawing/2014/main" val="2797265491"/>
                  </a:ext>
                </a:extLst>
              </a:tr>
            </a:tbl>
          </a:graphicData>
        </a:graphic>
      </p:graphicFrame>
    </p:spTree>
    <p:extLst>
      <p:ext uri="{BB962C8B-B14F-4D97-AF65-F5344CB8AC3E}">
        <p14:creationId xmlns:p14="http://schemas.microsoft.com/office/powerpoint/2010/main" val="21226255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ActiveX Data Objects</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lstStyle/>
          <a:p>
            <a:r>
              <a:rPr lang="en-US" altLang="en-US" b="1" dirty="0"/>
              <a:t>ActiveX Data Objects (A D O)</a:t>
            </a:r>
          </a:p>
          <a:p>
            <a:pPr lvl="1"/>
            <a:r>
              <a:rPr lang="en-US" altLang="en-US" dirty="0"/>
              <a:t>A programming interface for connecting a web application to a database</a:t>
            </a:r>
          </a:p>
          <a:p>
            <a:pPr lvl="1"/>
            <a:r>
              <a:rPr lang="en-US" altLang="en-US" dirty="0"/>
              <a:t>Defines a set of technologies that allow applications to interact with the web</a:t>
            </a:r>
          </a:p>
          <a:p>
            <a:r>
              <a:rPr lang="en-US" altLang="en-US" dirty="0"/>
              <a:t>Steps for accessing a database from an ASP webpage:</a:t>
            </a:r>
          </a:p>
          <a:p>
            <a:pPr lvl="1"/>
            <a:r>
              <a:rPr lang="en-US" altLang="en-US" dirty="0"/>
              <a:t>Create an A D O connection to the database you want to access</a:t>
            </a:r>
          </a:p>
          <a:p>
            <a:pPr lvl="1"/>
            <a:r>
              <a:rPr lang="en-US" altLang="en-US" dirty="0"/>
              <a:t>Open the database connection you created in Step 1</a:t>
            </a:r>
          </a:p>
          <a:p>
            <a:pPr lvl="1"/>
            <a:r>
              <a:rPr lang="en-US" altLang="en-US" dirty="0"/>
              <a:t>Create an A D O recordset</a:t>
            </a:r>
          </a:p>
          <a:p>
            <a:pPr lvl="1"/>
            <a:r>
              <a:rPr lang="en-US" altLang="en-US" dirty="0"/>
              <a:t>Open the recordset</a:t>
            </a:r>
          </a:p>
          <a:p>
            <a:pPr lvl="1"/>
            <a:r>
              <a:rPr lang="en-US" altLang="en-US" dirty="0"/>
              <a:t>Select the data you need from the recordset, based on particular criteria</a:t>
            </a:r>
          </a:p>
          <a:p>
            <a:pPr lvl="1"/>
            <a:r>
              <a:rPr lang="en-US" altLang="en-US" dirty="0"/>
              <a:t>Close recordset and database connection</a:t>
            </a:r>
          </a:p>
        </p:txBody>
      </p:sp>
    </p:spTree>
    <p:extLst>
      <p:ext uri="{BB962C8B-B14F-4D97-AF65-F5344CB8AC3E}">
        <p14:creationId xmlns:p14="http://schemas.microsoft.com/office/powerpoint/2010/main" val="2532773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10-1</a:t>
            </a:r>
          </a:p>
        </p:txBody>
      </p:sp>
      <p:sp>
        <p:nvSpPr>
          <p:cNvPr id="2" name="Text Placeholder 1"/>
          <p:cNvSpPr>
            <a:spLocks noGrp="1"/>
          </p:cNvSpPr>
          <p:nvPr>
            <p:ph type="body" sz="quarter" idx="15"/>
          </p:nvPr>
        </p:nvSpPr>
        <p:spPr/>
        <p:txBody>
          <a:bodyPr/>
          <a:lstStyle/>
          <a:p>
            <a:r>
              <a:rPr lang="en-US" sz="2000" dirty="0"/>
              <a:t>Which of the following can be used to create dynamic webpages? (Choose all that apply.)</a:t>
            </a:r>
          </a:p>
          <a:p>
            <a:endParaRPr lang="en-US" sz="2000" dirty="0"/>
          </a:p>
          <a:p>
            <a:pPr marL="457200" indent="-457200">
              <a:buFont typeface="+mj-lt"/>
              <a:buAutoNum type="alphaLcPeriod"/>
            </a:pPr>
            <a:r>
              <a:rPr lang="en-US" sz="2000" dirty="0"/>
              <a:t>ColdFusion</a:t>
            </a:r>
          </a:p>
          <a:p>
            <a:pPr marL="457200" indent="-457200">
              <a:buFont typeface="+mj-lt"/>
              <a:buAutoNum type="alphaLcPeriod"/>
            </a:pPr>
            <a:r>
              <a:rPr lang="en-US" sz="2000" dirty="0"/>
              <a:t>PHP</a:t>
            </a:r>
          </a:p>
          <a:p>
            <a:pPr marL="457200" indent="-457200">
              <a:buFont typeface="+mj-lt"/>
              <a:buAutoNum type="alphaLcPeriod"/>
            </a:pPr>
            <a:r>
              <a:rPr lang="en-US" sz="2000" dirty="0"/>
              <a:t>ASP</a:t>
            </a:r>
          </a:p>
          <a:p>
            <a:pPr marL="457200" indent="-457200">
              <a:buFont typeface="+mj-lt"/>
              <a:buAutoNum type="alphaLcPeriod"/>
            </a:pPr>
            <a:r>
              <a:rPr lang="en-US" sz="2000" dirty="0"/>
              <a:t>MySQL</a:t>
            </a:r>
          </a:p>
        </p:txBody>
      </p:sp>
    </p:spTree>
    <p:extLst>
      <p:ext uri="{BB962C8B-B14F-4D97-AF65-F5344CB8AC3E}">
        <p14:creationId xmlns:p14="http://schemas.microsoft.com/office/powerpoint/2010/main" val="2222742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p:txBody>
          <a:bodyPr/>
          <a:lstStyle/>
          <a:p>
            <a:r>
              <a:rPr lang="en-US" altLang="en-US" dirty="0"/>
              <a:t>Understanding Web Applications</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p:txBody>
          <a:bodyPr/>
          <a:lstStyle/>
          <a:p>
            <a:r>
              <a:rPr lang="en-US" altLang="en-US" dirty="0"/>
              <a:t>Writing a program without bugs is difficult</a:t>
            </a:r>
          </a:p>
          <a:p>
            <a:pPr lvl="1"/>
            <a:r>
              <a:rPr lang="en-US" altLang="en-US" dirty="0"/>
              <a:t>Some defects create security vulnerabilities</a:t>
            </a:r>
          </a:p>
          <a:p>
            <a:pPr lvl="1"/>
            <a:r>
              <a:rPr lang="en-US" altLang="en-US" dirty="0"/>
              <a:t>The bigger the program, the more bugs or defects are possible</a:t>
            </a:r>
          </a:p>
          <a:p>
            <a:pPr lvl="1"/>
            <a:r>
              <a:rPr lang="en-US" altLang="en-US" dirty="0"/>
              <a:t>The more people who have access to a program, the bigger the risk of security vulnerabilities</a:t>
            </a:r>
          </a:p>
        </p:txBody>
      </p:sp>
    </p:spTree>
    <p:extLst>
      <p:ext uri="{BB962C8B-B14F-4D97-AF65-F5344CB8AC3E}">
        <p14:creationId xmlns:p14="http://schemas.microsoft.com/office/powerpoint/2010/main" val="1917845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10-1: Answer</a:t>
            </a:r>
          </a:p>
        </p:txBody>
      </p:sp>
      <p:sp>
        <p:nvSpPr>
          <p:cNvPr id="2" name="Text Placeholder 1"/>
          <p:cNvSpPr>
            <a:spLocks noGrp="1"/>
          </p:cNvSpPr>
          <p:nvPr>
            <p:ph type="body" sz="quarter" idx="15"/>
          </p:nvPr>
        </p:nvSpPr>
        <p:spPr/>
        <p:txBody>
          <a:bodyPr/>
          <a:lstStyle/>
          <a:p>
            <a:r>
              <a:rPr lang="en-US" sz="2000" dirty="0"/>
              <a:t>Which of the following can be used to create dynamic webpages?</a:t>
            </a:r>
          </a:p>
          <a:p>
            <a:endParaRPr lang="en-US" sz="2000" b="1" dirty="0"/>
          </a:p>
          <a:p>
            <a:pPr>
              <a:spcBef>
                <a:spcPts val="600"/>
              </a:spcBef>
              <a:spcAft>
                <a:spcPts val="600"/>
              </a:spcAft>
            </a:pPr>
            <a:r>
              <a:rPr lang="en-US" sz="2000" b="1" dirty="0"/>
              <a:t>Answer: a., b., and c. ColdFusion, PHP, and ASP</a:t>
            </a:r>
          </a:p>
          <a:p>
            <a:pPr>
              <a:spcBef>
                <a:spcPts val="600"/>
              </a:spcBef>
              <a:spcAft>
                <a:spcPts val="600"/>
              </a:spcAft>
            </a:pPr>
            <a:r>
              <a:rPr lang="en-US" sz="2000" b="1" dirty="0"/>
              <a:t>Dynamic webpages can be created with a variety of techniques, including CGI, ASP.NET, ASP, PHP, ColdFusion, and JavaScript.</a:t>
            </a:r>
          </a:p>
        </p:txBody>
      </p:sp>
    </p:spTree>
    <p:extLst>
      <p:ext uri="{BB962C8B-B14F-4D97-AF65-F5344CB8AC3E}">
        <p14:creationId xmlns:p14="http://schemas.microsoft.com/office/powerpoint/2010/main" val="39590718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10-1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Which of the following is an open source technology for creating dynamic HTML webpages?</a:t>
            </a:r>
          </a:p>
          <a:p>
            <a:endParaRPr lang="en-US" sz="2000" dirty="0"/>
          </a:p>
          <a:p>
            <a:pPr marL="457200" indent="-457200">
              <a:buFont typeface="+mj-lt"/>
              <a:buAutoNum type="alphaLcPeriod"/>
            </a:pPr>
            <a:r>
              <a:rPr lang="en-US" sz="2000" dirty="0"/>
              <a:t>ASP</a:t>
            </a:r>
          </a:p>
          <a:p>
            <a:pPr marL="457200" indent="-457200">
              <a:buFont typeface="+mj-lt"/>
              <a:buAutoNum type="alphaLcPeriod"/>
            </a:pPr>
            <a:r>
              <a:rPr lang="en-US" sz="2000" dirty="0"/>
              <a:t>PHP</a:t>
            </a:r>
          </a:p>
          <a:p>
            <a:pPr marL="457200" indent="-457200">
              <a:buFont typeface="+mj-lt"/>
              <a:buAutoNum type="alphaLcPeriod"/>
            </a:pPr>
            <a:r>
              <a:rPr lang="en-US" sz="2000" dirty="0"/>
              <a:t>Java</a:t>
            </a:r>
          </a:p>
          <a:p>
            <a:pPr marL="457200" indent="-457200">
              <a:buFont typeface="+mj-lt"/>
              <a:buAutoNum type="alphaLcPeriod"/>
            </a:pPr>
            <a:r>
              <a:rPr lang="en-US" sz="2000" dirty="0"/>
              <a:t>Oracle</a:t>
            </a:r>
          </a:p>
        </p:txBody>
      </p:sp>
    </p:spTree>
    <p:extLst>
      <p:ext uri="{BB962C8B-B14F-4D97-AF65-F5344CB8AC3E}">
        <p14:creationId xmlns:p14="http://schemas.microsoft.com/office/powerpoint/2010/main" val="16340898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10-1: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Which of the following is an open source technology for creating dynamic HTML webpages?</a:t>
            </a:r>
          </a:p>
          <a:p>
            <a:pPr>
              <a:spcBef>
                <a:spcPts val="600"/>
              </a:spcBef>
              <a:spcAft>
                <a:spcPts val="600"/>
              </a:spcAft>
            </a:pPr>
            <a:endParaRPr lang="en-US" sz="2000" b="1" dirty="0"/>
          </a:p>
          <a:p>
            <a:pPr>
              <a:spcBef>
                <a:spcPts val="600"/>
              </a:spcBef>
              <a:spcAft>
                <a:spcPts val="600"/>
              </a:spcAft>
            </a:pPr>
            <a:r>
              <a:rPr lang="en-US" sz="2000" b="1" dirty="0"/>
              <a:t>Answer: b. PHP</a:t>
            </a:r>
          </a:p>
          <a:p>
            <a:pPr>
              <a:spcBef>
                <a:spcPts val="600"/>
              </a:spcBef>
              <a:spcAft>
                <a:spcPts val="600"/>
              </a:spcAft>
            </a:pPr>
            <a:r>
              <a:rPr lang="en-US" sz="2000" b="1" dirty="0"/>
              <a:t>PHP Hypertext Processor (PHP) enables web developers to create dynamic webpages.</a:t>
            </a:r>
          </a:p>
        </p:txBody>
      </p:sp>
    </p:spTree>
    <p:extLst>
      <p:ext uri="{BB962C8B-B14F-4D97-AF65-F5344CB8AC3E}">
        <p14:creationId xmlns:p14="http://schemas.microsoft.com/office/powerpoint/2010/main" val="39766204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10-1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CGI is used in Microsoft ASP pages. True or false?</a:t>
            </a:r>
          </a:p>
          <a:p>
            <a:r>
              <a:rPr lang="en-US" sz="2000" dirty="0"/>
              <a:t>Also, discuss various web application components with your classmates. </a:t>
            </a:r>
          </a:p>
        </p:txBody>
      </p:sp>
    </p:spTree>
    <p:extLst>
      <p:ext uri="{BB962C8B-B14F-4D97-AF65-F5344CB8AC3E}">
        <p14:creationId xmlns:p14="http://schemas.microsoft.com/office/powerpoint/2010/main" val="47171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10-1: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CGI is used in Microsoft ASP pages. True or false?</a:t>
            </a:r>
          </a:p>
          <a:p>
            <a:pPr>
              <a:spcBef>
                <a:spcPts val="600"/>
              </a:spcBef>
              <a:spcAft>
                <a:spcPts val="600"/>
              </a:spcAft>
            </a:pPr>
            <a:endParaRPr lang="en-US" sz="2000" b="1" dirty="0"/>
          </a:p>
          <a:p>
            <a:pPr>
              <a:spcBef>
                <a:spcPts val="600"/>
              </a:spcBef>
              <a:spcAft>
                <a:spcPts val="600"/>
              </a:spcAft>
            </a:pPr>
            <a:r>
              <a:rPr lang="en-US" sz="2000" b="1" dirty="0"/>
              <a:t>Answer: False</a:t>
            </a:r>
          </a:p>
          <a:p>
            <a:pPr>
              <a:spcBef>
                <a:spcPts val="600"/>
              </a:spcBef>
              <a:spcAft>
                <a:spcPts val="600"/>
              </a:spcAft>
            </a:pPr>
            <a:r>
              <a:rPr lang="en-US" sz="2000" b="1" dirty="0"/>
              <a:t>Explanation: Microsoft uses ASP, which enabled developers to build dynamic, interactive webpages using scripting languages, such as JScript (Microsoft’s version of JavaScript) or VBScript. It did not use CGI.</a:t>
            </a:r>
          </a:p>
        </p:txBody>
      </p:sp>
    </p:spTree>
    <p:extLst>
      <p:ext uri="{BB962C8B-B14F-4D97-AF65-F5344CB8AC3E}">
        <p14:creationId xmlns:p14="http://schemas.microsoft.com/office/powerpoint/2010/main" val="28246047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Understanding Web Application Vulnerabilities</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dirty="0"/>
              <a:t>Many platforms and programming languages can be used to design a website</a:t>
            </a:r>
          </a:p>
          <a:p>
            <a:pPr eaLnBrk="1" hangingPunct="1"/>
            <a:r>
              <a:rPr lang="en-US" altLang="en-US" dirty="0"/>
              <a:t>Regardless of the platform, security professionals need to assess the system and examine potential methods for attacking it</a:t>
            </a:r>
          </a:p>
          <a:p>
            <a:r>
              <a:rPr lang="en-US" altLang="en-US" dirty="0"/>
              <a:t>Application security </a:t>
            </a:r>
          </a:p>
          <a:p>
            <a:pPr lvl="1"/>
            <a:r>
              <a:rPr lang="en-US" altLang="en-US" dirty="0"/>
              <a:t>As important as network security</a:t>
            </a:r>
          </a:p>
          <a:p>
            <a:pPr lvl="1"/>
            <a:r>
              <a:rPr lang="en-US" altLang="en-US" dirty="0"/>
              <a:t>Referred to as AppSec</a:t>
            </a:r>
          </a:p>
          <a:p>
            <a:pPr lvl="1"/>
            <a:r>
              <a:rPr lang="en-US" altLang="en-US" dirty="0"/>
              <a:t>Was once overlooked by professionals because it is specialized practice</a:t>
            </a:r>
          </a:p>
          <a:p>
            <a:pPr eaLnBrk="1" hangingPunct="1"/>
            <a:r>
              <a:rPr lang="en-US" altLang="en-US" dirty="0"/>
              <a:t>Attackers controlling a web server can:</a:t>
            </a:r>
          </a:p>
          <a:p>
            <a:pPr lvl="1" eaLnBrk="1" hangingPunct="1"/>
            <a:r>
              <a:rPr lang="en-US" altLang="en-US" dirty="0"/>
              <a:t>Deface the website</a:t>
            </a:r>
          </a:p>
          <a:p>
            <a:pPr lvl="1" eaLnBrk="1" hangingPunct="1"/>
            <a:r>
              <a:rPr lang="en-US" altLang="en-US" dirty="0"/>
              <a:t>Destroy the application’s database or sell its contents</a:t>
            </a:r>
          </a:p>
          <a:p>
            <a:pPr lvl="1" eaLnBrk="1" hangingPunct="1"/>
            <a:r>
              <a:rPr lang="en-US" altLang="en-US" dirty="0"/>
              <a:t>Gain control of user accounts</a:t>
            </a:r>
          </a:p>
          <a:p>
            <a:pPr lvl="1" eaLnBrk="1" hangingPunct="1"/>
            <a:r>
              <a:rPr lang="en-US" altLang="en-US" dirty="0"/>
              <a:t>Perform secondary attacks from the web server</a:t>
            </a:r>
          </a:p>
          <a:p>
            <a:pPr lvl="1" eaLnBrk="1" hangingPunct="1"/>
            <a:r>
              <a:rPr lang="en-US" altLang="en-US" dirty="0"/>
              <a:t>Gain access to other servers that are part of the network infrastructure</a:t>
            </a:r>
          </a:p>
        </p:txBody>
      </p:sp>
    </p:spTree>
    <p:extLst>
      <p:ext uri="{BB962C8B-B14F-4D97-AF65-F5344CB8AC3E}">
        <p14:creationId xmlns:p14="http://schemas.microsoft.com/office/powerpoint/2010/main" val="2866685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a:xfrm>
            <a:off x="838200" y="365125"/>
            <a:ext cx="10515600" cy="672105"/>
          </a:xfrm>
        </p:spPr>
        <p:txBody>
          <a:bodyPr/>
          <a:lstStyle/>
          <a:p>
            <a:r>
              <a:rPr lang="en-US" altLang="en-US" sz="3000" dirty="0"/>
              <a:t>Application Vulnerabilities and Countermeasures (1 of 6) </a:t>
            </a:r>
            <a:endParaRPr lang="en-IN" sz="3000"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b="1" dirty="0"/>
              <a:t>Open Web Application Security Project (OWASP)</a:t>
            </a:r>
          </a:p>
          <a:p>
            <a:pPr lvl="1" eaLnBrk="1" hangingPunct="1"/>
            <a:r>
              <a:rPr lang="en-US" altLang="en-US" dirty="0"/>
              <a:t>Not-for-profit organization </a:t>
            </a:r>
          </a:p>
          <a:p>
            <a:pPr lvl="1" eaLnBrk="1" hangingPunct="1"/>
            <a:r>
              <a:rPr lang="en-US" altLang="en-US" dirty="0"/>
              <a:t>Finds and fights the causes of web application vulnerabilities </a:t>
            </a:r>
          </a:p>
          <a:p>
            <a:pPr lvl="1" eaLnBrk="1" hangingPunct="1"/>
            <a:r>
              <a:rPr lang="en-US" altLang="en-US" dirty="0"/>
              <a:t>Publishes the “Ten Most Critical Web Application Security Risks” paper</a:t>
            </a:r>
          </a:p>
          <a:p>
            <a:pPr lvl="2" eaLnBrk="1" hangingPunct="1"/>
            <a:r>
              <a:rPr lang="en-US" altLang="en-US" dirty="0"/>
              <a:t>Built into the Payment Card Industry (PCI) Data Security Standard (DSS)</a:t>
            </a:r>
          </a:p>
          <a:p>
            <a:r>
              <a:rPr lang="en-US" altLang="en-US" dirty="0"/>
              <a:t>A security tester might need to analyze vulnerabilities such as the following in the OWASP Top 10 list:</a:t>
            </a:r>
          </a:p>
          <a:p>
            <a:pPr lvl="1"/>
            <a:r>
              <a:rPr lang="en-US" altLang="en-US" dirty="0"/>
              <a:t>Injection vulnerabilities</a:t>
            </a:r>
          </a:p>
          <a:p>
            <a:pPr lvl="1"/>
            <a:r>
              <a:rPr lang="en-US" altLang="en-US" dirty="0"/>
              <a:t>Authentication flaws and weaknesses</a:t>
            </a:r>
          </a:p>
          <a:p>
            <a:pPr lvl="1"/>
            <a:r>
              <a:rPr lang="en-US" altLang="en-US" dirty="0"/>
              <a:t>Sensitive data exposure</a:t>
            </a:r>
          </a:p>
          <a:p>
            <a:pPr lvl="1"/>
            <a:r>
              <a:rPr lang="en-US" altLang="en-US" dirty="0"/>
              <a:t>XML external entities (XXE)</a:t>
            </a:r>
          </a:p>
          <a:p>
            <a:pPr lvl="1"/>
            <a:r>
              <a:rPr lang="en-US" altLang="en-US" dirty="0"/>
              <a:t>Broken access control</a:t>
            </a:r>
          </a:p>
          <a:p>
            <a:pPr lvl="1"/>
            <a:r>
              <a:rPr lang="en-US" altLang="en-US" dirty="0"/>
              <a:t>Security misconfigurations</a:t>
            </a:r>
          </a:p>
        </p:txBody>
      </p:sp>
    </p:spTree>
    <p:extLst>
      <p:ext uri="{BB962C8B-B14F-4D97-AF65-F5344CB8AC3E}">
        <p14:creationId xmlns:p14="http://schemas.microsoft.com/office/powerpoint/2010/main" val="6709726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sz="3000" dirty="0"/>
              <a:t>Application Vulnerabilities and Countermeasures (2 of 6) </a:t>
            </a:r>
            <a:endParaRPr lang="en-IN" sz="3000" dirty="0"/>
          </a:p>
        </p:txBody>
      </p:sp>
      <p:sp>
        <p:nvSpPr>
          <p:cNvPr id="3" name="Text Placeholder 2">
            <a:extLst>
              <a:ext uri="{FF2B5EF4-FFF2-40B4-BE49-F238E27FC236}">
                <a16:creationId xmlns:a16="http://schemas.microsoft.com/office/drawing/2014/main" id="{139142D6-5C3A-42A0-8A74-350829226946}"/>
              </a:ext>
            </a:extLst>
          </p:cNvPr>
          <p:cNvSpPr>
            <a:spLocks noGrp="1"/>
          </p:cNvSpPr>
          <p:nvPr>
            <p:ph type="body" sz="quarter" idx="17"/>
          </p:nvPr>
        </p:nvSpPr>
        <p:spPr/>
        <p:txBody>
          <a:bodyPr/>
          <a:lstStyle/>
          <a:p>
            <a:pPr lvl="1"/>
            <a:r>
              <a:rPr lang="en-US" altLang="en-US" dirty="0"/>
              <a:t>Cross-site scripting (XSS)</a:t>
            </a:r>
          </a:p>
          <a:p>
            <a:pPr lvl="1"/>
            <a:r>
              <a:rPr lang="en-US" altLang="en-US" dirty="0"/>
              <a:t>Insecure deserialization</a:t>
            </a:r>
          </a:p>
          <a:p>
            <a:pPr lvl="1"/>
            <a:r>
              <a:rPr lang="en-US" altLang="en-US" dirty="0"/>
              <a:t>Using components with known vulnerabilities</a:t>
            </a:r>
          </a:p>
          <a:p>
            <a:pPr lvl="1"/>
            <a:r>
              <a:rPr lang="en-US" altLang="en-US" dirty="0"/>
              <a:t>Insufficient logging and monitoring</a:t>
            </a:r>
          </a:p>
          <a:p>
            <a:r>
              <a:rPr lang="en-US" altLang="en-US" dirty="0"/>
              <a:t>OWASP</a:t>
            </a:r>
          </a:p>
          <a:p>
            <a:pPr lvl="1"/>
            <a:r>
              <a:rPr lang="en-US" altLang="en-US" dirty="0"/>
              <a:t>Offers Broken Web Apps and </a:t>
            </a:r>
            <a:r>
              <a:rPr lang="en-US" altLang="en-US" b="1" dirty="0"/>
              <a:t>WebGoat</a:t>
            </a:r>
          </a:p>
          <a:p>
            <a:pPr lvl="2"/>
            <a:r>
              <a:rPr lang="en-US" altLang="en-US" dirty="0"/>
              <a:t>Webgoat: An online utility that helps beginning security testers understand the web application vulnerabilities covered in this list</a:t>
            </a:r>
          </a:p>
          <a:p>
            <a:r>
              <a:rPr lang="en-US" altLang="en-US" dirty="0"/>
              <a:t>WebGoat project</a:t>
            </a:r>
          </a:p>
          <a:p>
            <a:pPr lvl="1" eaLnBrk="1" hangingPunct="1"/>
            <a:r>
              <a:rPr lang="en-US" altLang="en-US" dirty="0"/>
              <a:t>Helps security testers learn how to conduct vulnerability testing on web applications</a:t>
            </a:r>
          </a:p>
          <a:p>
            <a:pPr lvl="1" eaLnBrk="1" hangingPunct="1"/>
            <a:r>
              <a:rPr lang="en-US" altLang="en-US" dirty="0"/>
              <a:t>Experts from all over the world use WebGoat and offer their input</a:t>
            </a:r>
          </a:p>
          <a:p>
            <a:pPr lvl="1" eaLnBrk="1" hangingPunct="1"/>
            <a:r>
              <a:rPr lang="en-US" altLang="en-US" dirty="0"/>
              <a:t>The following slides contain images of WebGoat</a:t>
            </a:r>
          </a:p>
        </p:txBody>
      </p:sp>
    </p:spTree>
    <p:extLst>
      <p:ext uri="{BB962C8B-B14F-4D97-AF65-F5344CB8AC3E}">
        <p14:creationId xmlns:p14="http://schemas.microsoft.com/office/powerpoint/2010/main" val="37468763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sz="3000" dirty="0"/>
              <a:t>Application Vulnerabilities and Countermeasures (3 of 6) </a:t>
            </a:r>
            <a:endParaRPr lang="en-IN" sz="3000" dirty="0"/>
          </a:p>
        </p:txBody>
      </p:sp>
      <p:pic>
        <p:nvPicPr>
          <p:cNvPr id="5" name="Picture Placeholder 4" descr="A web browser showing the login page for WebGoat, which contains a Username entry field, a Password entry field and a Sign in button.">
            <a:extLst>
              <a:ext uri="{FF2B5EF4-FFF2-40B4-BE49-F238E27FC236}">
                <a16:creationId xmlns:a16="http://schemas.microsoft.com/office/drawing/2014/main" id="{5BD5B0CA-3492-4277-90FD-27C3CFE72BEF}"/>
              </a:ext>
            </a:extLst>
          </p:cNvPr>
          <p:cNvPicPr>
            <a:picLocks noGrp="1" noChangeAspect="1"/>
          </p:cNvPicPr>
          <p:nvPr>
            <p:ph type="pic" sz="quarter" idx="10"/>
          </p:nvPr>
        </p:nvPicPr>
        <p:blipFill rotWithShape="1">
          <a:blip r:embed="rId2"/>
          <a:srcRect l="1623" t="1087" b="244"/>
          <a:stretch/>
        </p:blipFill>
        <p:spPr>
          <a:xfrm>
            <a:off x="1005476" y="1208868"/>
            <a:ext cx="5474281" cy="4966494"/>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4757195" y="4080411"/>
            <a:ext cx="3707552" cy="262425"/>
          </a:xfrm>
        </p:spPr>
        <p:txBody>
          <a:bodyPr/>
          <a:lstStyle/>
          <a:p>
            <a:r>
              <a:rPr lang="en-IN" dirty="0"/>
              <a:t>Source: OWASP Foundation</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7602959" y="5379239"/>
            <a:ext cx="3874828" cy="377357"/>
          </a:xfrm>
        </p:spPr>
        <p:txBody>
          <a:bodyPr/>
          <a:lstStyle/>
          <a:p>
            <a:r>
              <a:rPr lang="en-US" b="1" dirty="0"/>
              <a:t>Figure 10-8 </a:t>
            </a:r>
            <a:r>
              <a:rPr lang="en-US" dirty="0"/>
              <a:t>WebGoat start page</a:t>
            </a:r>
            <a:endParaRPr lang="en-IN" dirty="0"/>
          </a:p>
        </p:txBody>
      </p:sp>
    </p:spTree>
    <p:extLst>
      <p:ext uri="{BB962C8B-B14F-4D97-AF65-F5344CB8AC3E}">
        <p14:creationId xmlns:p14="http://schemas.microsoft.com/office/powerpoint/2010/main" val="4416839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sz="3000" dirty="0"/>
              <a:t>Application Vulnerabilities and Countermeasures (4 of 6) </a:t>
            </a:r>
            <a:endParaRPr lang="en-IN" sz="3000" dirty="0"/>
          </a:p>
        </p:txBody>
      </p:sp>
      <p:pic>
        <p:nvPicPr>
          <p:cNvPr id="5" name="Picture Placeholder 4" descr="A web browser showing the HTTP Basics exercise page in WebGoat. Concept, Goals and How HTTP works information is displayed.">
            <a:extLst>
              <a:ext uri="{FF2B5EF4-FFF2-40B4-BE49-F238E27FC236}">
                <a16:creationId xmlns:a16="http://schemas.microsoft.com/office/drawing/2014/main" id="{59D0EAD7-5E35-4119-BAA2-BB7C99A3ED2E}"/>
              </a:ext>
            </a:extLst>
          </p:cNvPr>
          <p:cNvPicPr>
            <a:picLocks noGrp="1" noChangeAspect="1"/>
          </p:cNvPicPr>
          <p:nvPr>
            <p:ph type="pic" sz="quarter" idx="10"/>
          </p:nvPr>
        </p:nvPicPr>
        <p:blipFill rotWithShape="1">
          <a:blip r:embed="rId2"/>
          <a:srcRect l="1486" t="567" b="511"/>
          <a:stretch/>
        </p:blipFill>
        <p:spPr>
          <a:xfrm>
            <a:off x="733118" y="1132139"/>
            <a:ext cx="6745854" cy="5036186"/>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5756410" y="4049416"/>
            <a:ext cx="3707552" cy="262425"/>
          </a:xfrm>
        </p:spPr>
        <p:txBody>
          <a:bodyPr/>
          <a:lstStyle/>
          <a:p>
            <a:r>
              <a:rPr lang="en-IN" dirty="0"/>
              <a:t>Source: OWASP Foundation</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7741399" y="5362300"/>
            <a:ext cx="4222249" cy="672105"/>
          </a:xfrm>
        </p:spPr>
        <p:txBody>
          <a:bodyPr/>
          <a:lstStyle/>
          <a:p>
            <a:r>
              <a:rPr lang="en-US" b="1" dirty="0"/>
              <a:t>Figure 10-10 </a:t>
            </a:r>
            <a:r>
              <a:rPr lang="en-US" dirty="0"/>
              <a:t>WebGoat HTTP Basics exercise</a:t>
            </a:r>
            <a:endParaRPr lang="en-IN" dirty="0"/>
          </a:p>
        </p:txBody>
      </p:sp>
    </p:spTree>
    <p:extLst>
      <p:ext uri="{BB962C8B-B14F-4D97-AF65-F5344CB8AC3E}">
        <p14:creationId xmlns:p14="http://schemas.microsoft.com/office/powerpoint/2010/main" val="2064974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Web Applications Components</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b="1" dirty="0"/>
              <a:t>Static webpages</a:t>
            </a:r>
          </a:p>
          <a:p>
            <a:pPr lvl="1"/>
            <a:r>
              <a:rPr lang="en-US" altLang="en-US" dirty="0"/>
              <a:t>Created using HTML</a:t>
            </a:r>
          </a:p>
          <a:p>
            <a:pPr lvl="1"/>
            <a:r>
              <a:rPr lang="en-US" altLang="en-US" dirty="0"/>
              <a:t>Display the same information regardless of the time of day or the user who accesses the page</a:t>
            </a:r>
          </a:p>
          <a:p>
            <a:r>
              <a:rPr lang="en-US" altLang="en-US" b="1" dirty="0"/>
              <a:t>Dynamic webpages</a:t>
            </a:r>
          </a:p>
          <a:p>
            <a:pPr lvl="1"/>
            <a:r>
              <a:rPr lang="en-US" altLang="en-US" dirty="0"/>
              <a:t>Information that is displayed varies</a:t>
            </a:r>
          </a:p>
          <a:p>
            <a:pPr lvl="1"/>
            <a:r>
              <a:rPr lang="en-US" altLang="en-US" dirty="0"/>
              <a:t>Need special components for displaying information that changes depending on user input or information from a back-end server</a:t>
            </a:r>
          </a:p>
          <a:p>
            <a:pPr lvl="1"/>
            <a:r>
              <a:rPr lang="en-US" altLang="en-US" dirty="0"/>
              <a:t>Use a variety of tools</a:t>
            </a:r>
          </a:p>
          <a:p>
            <a:pPr lvl="2"/>
            <a:r>
              <a:rPr lang="en-US" altLang="en-US" dirty="0">
                <a:latin typeface="Courier New" panose="02070309020205020404" pitchFamily="49" charset="0"/>
                <a:cs typeface="Courier New" panose="02070309020205020404" pitchFamily="49" charset="0"/>
              </a:rPr>
              <a:t>&lt;form&gt; </a:t>
            </a:r>
            <a:r>
              <a:rPr lang="en-US" altLang="en-US" dirty="0"/>
              <a:t>element, Asynchronous JavaScript and XML (AJAX), Common Gateway Interface (CGI), Active Server Pages (ASP.NET), Java Server Pages (JSP), Hypertext Preprocessor (PHP), ColdFusion (CF), JavaScript (JS), and database connector strings</a:t>
            </a:r>
          </a:p>
        </p:txBody>
      </p:sp>
    </p:spTree>
    <p:extLst>
      <p:ext uri="{BB962C8B-B14F-4D97-AF65-F5344CB8AC3E}">
        <p14:creationId xmlns:p14="http://schemas.microsoft.com/office/powerpoint/2010/main" val="2614041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sz="3000" dirty="0"/>
              <a:t>Application Vulnerabilities and Countermeasures (5 of 6) </a:t>
            </a:r>
            <a:endParaRPr lang="en-IN" sz="3000" dirty="0"/>
          </a:p>
        </p:txBody>
      </p:sp>
      <p:pic>
        <p:nvPicPr>
          <p:cNvPr id="5" name="Picture Placeholder 4" descr="A web browser showing the SQL Injection (intro) exercise page in WebGoat. Concept and Goals information is displayed.">
            <a:extLst>
              <a:ext uri="{FF2B5EF4-FFF2-40B4-BE49-F238E27FC236}">
                <a16:creationId xmlns:a16="http://schemas.microsoft.com/office/drawing/2014/main" id="{A695FD3E-593F-43E7-BAC5-DF1C38F2A79F}"/>
              </a:ext>
            </a:extLst>
          </p:cNvPr>
          <p:cNvPicPr>
            <a:picLocks noGrp="1" noChangeAspect="1"/>
          </p:cNvPicPr>
          <p:nvPr>
            <p:ph type="pic" sz="quarter" idx="10"/>
          </p:nvPr>
        </p:nvPicPr>
        <p:blipFill rotWithShape="1">
          <a:blip r:embed="rId2"/>
          <a:srcRect l="1623" t="869" b="159"/>
          <a:stretch/>
        </p:blipFill>
        <p:spPr>
          <a:xfrm>
            <a:off x="590750" y="1037230"/>
            <a:ext cx="6873248" cy="5082175"/>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5741435" y="4082445"/>
            <a:ext cx="3707552" cy="262425"/>
          </a:xfrm>
        </p:spPr>
        <p:txBody>
          <a:bodyPr/>
          <a:lstStyle/>
          <a:p>
            <a:r>
              <a:rPr lang="en-IN" dirty="0"/>
              <a:t>Source: OWASP Foundation</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7861264" y="5047051"/>
            <a:ext cx="4206750" cy="672105"/>
          </a:xfrm>
        </p:spPr>
        <p:txBody>
          <a:bodyPr/>
          <a:lstStyle/>
          <a:p>
            <a:r>
              <a:rPr lang="en-US" b="1" dirty="0"/>
              <a:t>Figure 10-11 </a:t>
            </a:r>
            <a:r>
              <a:rPr lang="en-US" dirty="0"/>
              <a:t>WebGoat SQL Injection (intro) exercise</a:t>
            </a:r>
            <a:endParaRPr lang="en-IN" dirty="0"/>
          </a:p>
        </p:txBody>
      </p:sp>
    </p:spTree>
    <p:extLst>
      <p:ext uri="{BB962C8B-B14F-4D97-AF65-F5344CB8AC3E}">
        <p14:creationId xmlns:p14="http://schemas.microsoft.com/office/powerpoint/2010/main" val="24005959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sz="3000" dirty="0"/>
              <a:t>Application Vulnerabilities and Countermeasures (6 of 6) </a:t>
            </a:r>
            <a:endParaRPr lang="en-IN" sz="3000" dirty="0"/>
          </a:p>
        </p:txBody>
      </p:sp>
      <p:pic>
        <p:nvPicPr>
          <p:cNvPr id="5" name="Picture Placeholder 4" descr="A web browser showing the Admin lost password challenge exercise page in WebGoat. Introduction and rules information is displayed.">
            <a:extLst>
              <a:ext uri="{FF2B5EF4-FFF2-40B4-BE49-F238E27FC236}">
                <a16:creationId xmlns:a16="http://schemas.microsoft.com/office/drawing/2014/main" id="{5E09DE88-5F80-475B-9999-641FDA609E7C}"/>
              </a:ext>
            </a:extLst>
          </p:cNvPr>
          <p:cNvPicPr>
            <a:picLocks noGrp="1" noChangeAspect="1"/>
          </p:cNvPicPr>
          <p:nvPr>
            <p:ph type="pic" sz="quarter" idx="10"/>
          </p:nvPr>
        </p:nvPicPr>
        <p:blipFill rotWithShape="1">
          <a:blip r:embed="rId2"/>
          <a:srcRect l="54" t="-23" b="534"/>
          <a:stretch/>
        </p:blipFill>
        <p:spPr>
          <a:xfrm>
            <a:off x="736622" y="1106789"/>
            <a:ext cx="6625073" cy="5139027"/>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5639133" y="4136840"/>
            <a:ext cx="3707552" cy="262425"/>
          </a:xfrm>
        </p:spPr>
        <p:txBody>
          <a:bodyPr/>
          <a:lstStyle/>
          <a:p>
            <a:r>
              <a:rPr lang="en-IN" dirty="0"/>
              <a:t>Source: OWASP Org</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7742442" y="5524796"/>
            <a:ext cx="4206751" cy="439351"/>
          </a:xfrm>
        </p:spPr>
        <p:txBody>
          <a:bodyPr/>
          <a:lstStyle/>
          <a:p>
            <a:r>
              <a:rPr lang="en-US" b="1" dirty="0"/>
              <a:t>Figure 10-12 </a:t>
            </a:r>
            <a:r>
              <a:rPr lang="en-US" dirty="0"/>
              <a:t>WebGoat Challenges page</a:t>
            </a:r>
            <a:endParaRPr lang="en-IN" dirty="0"/>
          </a:p>
        </p:txBody>
      </p:sp>
    </p:spTree>
    <p:extLst>
      <p:ext uri="{BB962C8B-B14F-4D97-AF65-F5344CB8AC3E}">
        <p14:creationId xmlns:p14="http://schemas.microsoft.com/office/powerpoint/2010/main" val="18113395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4A3E9-337E-48CA-A03D-2AEEA36810AD}"/>
              </a:ext>
            </a:extLst>
          </p:cNvPr>
          <p:cNvSpPr>
            <a:spLocks noGrp="1"/>
          </p:cNvSpPr>
          <p:nvPr>
            <p:ph type="title"/>
          </p:nvPr>
        </p:nvSpPr>
        <p:spPr/>
        <p:txBody>
          <a:bodyPr/>
          <a:lstStyle/>
          <a:p>
            <a:r>
              <a:rPr lang="en-US" altLang="en-US" dirty="0"/>
              <a:t>Web Application Test Execution</a:t>
            </a:r>
            <a:endParaRPr lang="en-IN" dirty="0"/>
          </a:p>
        </p:txBody>
      </p:sp>
      <p:sp>
        <p:nvSpPr>
          <p:cNvPr id="3" name="Text Placeholder 2">
            <a:extLst>
              <a:ext uri="{FF2B5EF4-FFF2-40B4-BE49-F238E27FC236}">
                <a16:creationId xmlns:a16="http://schemas.microsoft.com/office/drawing/2014/main" id="{0C2DAB88-4E38-4590-89B6-A9C9EC45F56F}"/>
              </a:ext>
            </a:extLst>
          </p:cNvPr>
          <p:cNvSpPr>
            <a:spLocks noGrp="1"/>
          </p:cNvSpPr>
          <p:nvPr>
            <p:ph type="body" sz="quarter" idx="17"/>
          </p:nvPr>
        </p:nvSpPr>
        <p:spPr/>
        <p:txBody>
          <a:bodyPr>
            <a:noAutofit/>
          </a:bodyPr>
          <a:lstStyle/>
          <a:p>
            <a:r>
              <a:rPr lang="en-US" altLang="en-US" dirty="0"/>
              <a:t>Two techniques by which an application can be tested:	</a:t>
            </a:r>
          </a:p>
          <a:p>
            <a:pPr lvl="1"/>
            <a:r>
              <a:rPr lang="en-US" altLang="en-US" b="1" dirty="0"/>
              <a:t>Static Application Security Testing (SAST)</a:t>
            </a:r>
          </a:p>
          <a:p>
            <a:pPr lvl="2"/>
            <a:r>
              <a:rPr lang="en-US" altLang="en-US" dirty="0"/>
              <a:t>Analyzing an application’s source code for vulnerabilities</a:t>
            </a:r>
          </a:p>
          <a:p>
            <a:pPr lvl="3"/>
            <a:r>
              <a:rPr lang="en-US" altLang="en-US" dirty="0"/>
              <a:t>Only possible when the source code is available</a:t>
            </a:r>
          </a:p>
          <a:p>
            <a:pPr lvl="2"/>
            <a:r>
              <a:rPr lang="en-US" altLang="en-US" dirty="0"/>
              <a:t>A reliable way to enumerate most application vulnerabilities</a:t>
            </a:r>
          </a:p>
          <a:p>
            <a:pPr lvl="1"/>
            <a:r>
              <a:rPr lang="en-US" altLang="en-US" b="1" dirty="0"/>
              <a:t>Dynamic Application Security Testing (D A S T)</a:t>
            </a:r>
          </a:p>
          <a:p>
            <a:pPr lvl="2"/>
            <a:r>
              <a:rPr lang="en-US" altLang="en-US" dirty="0"/>
              <a:t>Analysis of a running application for vulnerabilities</a:t>
            </a:r>
          </a:p>
          <a:p>
            <a:pPr lvl="2"/>
            <a:r>
              <a:rPr lang="en-US" altLang="en-US" dirty="0"/>
              <a:t>Can be used alongside SAST to prioritize SAST findings</a:t>
            </a:r>
          </a:p>
          <a:p>
            <a:r>
              <a:rPr lang="en-US" altLang="en-US" dirty="0"/>
              <a:t>Other technique</a:t>
            </a:r>
          </a:p>
          <a:p>
            <a:pPr lvl="1"/>
            <a:r>
              <a:rPr lang="en-US" altLang="en-US" b="1" dirty="0"/>
              <a:t>Interactive Application Security Testing (IAST)</a:t>
            </a:r>
          </a:p>
          <a:p>
            <a:pPr lvl="2"/>
            <a:r>
              <a:rPr lang="en-US" altLang="en-US" dirty="0"/>
              <a:t>Combines elements of both SAST and D A S T</a:t>
            </a:r>
          </a:p>
          <a:p>
            <a:pPr lvl="2"/>
            <a:r>
              <a:rPr lang="en-US" altLang="en-US" dirty="0"/>
              <a:t>Uses an agent inside the application to perform its analysis in real-time at any point in the development process</a:t>
            </a:r>
          </a:p>
        </p:txBody>
      </p:sp>
    </p:spTree>
    <p:extLst>
      <p:ext uri="{BB962C8B-B14F-4D97-AF65-F5344CB8AC3E}">
        <p14:creationId xmlns:p14="http://schemas.microsoft.com/office/powerpoint/2010/main" val="40274239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193F7-661D-4D4C-8169-1C1F1517DDF9}"/>
              </a:ext>
            </a:extLst>
          </p:cNvPr>
          <p:cNvSpPr>
            <a:spLocks noGrp="1"/>
          </p:cNvSpPr>
          <p:nvPr>
            <p:ph type="title"/>
          </p:nvPr>
        </p:nvSpPr>
        <p:spPr/>
        <p:txBody>
          <a:bodyPr/>
          <a:lstStyle/>
          <a:p>
            <a:r>
              <a:rPr lang="en-US" altLang="en-US" dirty="0"/>
              <a:t>Information Gathering and Architecture Mapping</a:t>
            </a:r>
            <a:endParaRPr lang="en-IN" dirty="0"/>
          </a:p>
        </p:txBody>
      </p:sp>
      <p:sp>
        <p:nvSpPr>
          <p:cNvPr id="3" name="Text Placeholder 2">
            <a:extLst>
              <a:ext uri="{FF2B5EF4-FFF2-40B4-BE49-F238E27FC236}">
                <a16:creationId xmlns:a16="http://schemas.microsoft.com/office/drawing/2014/main" id="{BBF5ECB7-C877-45B4-8507-5BEA681AF0FF}"/>
              </a:ext>
            </a:extLst>
          </p:cNvPr>
          <p:cNvSpPr>
            <a:spLocks noGrp="1"/>
          </p:cNvSpPr>
          <p:nvPr>
            <p:ph type="body" sz="quarter" idx="17"/>
          </p:nvPr>
        </p:nvSpPr>
        <p:spPr/>
        <p:txBody>
          <a:bodyPr/>
          <a:lstStyle/>
          <a:p>
            <a:pPr eaLnBrk="1" hangingPunct="1"/>
            <a:r>
              <a:rPr lang="en-US" altLang="en-US" dirty="0"/>
              <a:t>Security testers should look for answers to some important questions:</a:t>
            </a:r>
          </a:p>
          <a:p>
            <a:pPr lvl="1" eaLnBrk="1" hangingPunct="1"/>
            <a:r>
              <a:rPr lang="en-US" altLang="en-US" dirty="0"/>
              <a:t>Does the application have a database?</a:t>
            </a:r>
          </a:p>
          <a:p>
            <a:pPr lvl="1" eaLnBrk="1" hangingPunct="1"/>
            <a:r>
              <a:rPr lang="en-US" altLang="en-US" dirty="0"/>
              <a:t>Does the application require authentication?</a:t>
            </a:r>
          </a:p>
          <a:p>
            <a:pPr lvl="1" eaLnBrk="1" hangingPunct="1"/>
            <a:r>
              <a:rPr lang="en-US" altLang="en-US" dirty="0"/>
              <a:t>Does the application have static or dynamic pages?</a:t>
            </a:r>
          </a:p>
          <a:p>
            <a:pPr lvl="1" eaLnBrk="1" hangingPunct="1"/>
            <a:r>
              <a:rPr lang="en-US" altLang="en-US" dirty="0"/>
              <a:t>What languages and platform does the application use?</a:t>
            </a:r>
          </a:p>
          <a:p>
            <a:pPr lvl="1" eaLnBrk="1" hangingPunct="1"/>
            <a:r>
              <a:rPr lang="en-US" altLang="en-US" dirty="0"/>
              <a:t>Are there devices between your web browser and the application designed to stop attacks from occurring?</a:t>
            </a:r>
          </a:p>
          <a:p>
            <a:pPr lvl="1" eaLnBrk="1" hangingPunct="1"/>
            <a:r>
              <a:rPr lang="en-US" altLang="en-US" dirty="0"/>
              <a:t>How does data flow in the application?</a:t>
            </a:r>
          </a:p>
        </p:txBody>
      </p:sp>
    </p:spTree>
    <p:extLst>
      <p:ext uri="{BB962C8B-B14F-4D97-AF65-F5344CB8AC3E}">
        <p14:creationId xmlns:p14="http://schemas.microsoft.com/office/powerpoint/2010/main" val="32138729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364F7-A7E0-4D79-94CA-35EE1AA194D1}"/>
              </a:ext>
            </a:extLst>
          </p:cNvPr>
          <p:cNvSpPr>
            <a:spLocks noGrp="1"/>
          </p:cNvSpPr>
          <p:nvPr>
            <p:ph type="title"/>
          </p:nvPr>
        </p:nvSpPr>
        <p:spPr/>
        <p:txBody>
          <a:bodyPr/>
          <a:lstStyle/>
          <a:p>
            <a:r>
              <a:rPr lang="en-US" altLang="en-US" dirty="0"/>
              <a:t>Platform Security and Configuration</a:t>
            </a:r>
            <a:endParaRPr lang="en-IN" dirty="0"/>
          </a:p>
        </p:txBody>
      </p:sp>
      <p:sp>
        <p:nvSpPr>
          <p:cNvPr id="3" name="Text Placeholder 2">
            <a:extLst>
              <a:ext uri="{FF2B5EF4-FFF2-40B4-BE49-F238E27FC236}">
                <a16:creationId xmlns:a16="http://schemas.microsoft.com/office/drawing/2014/main" id="{2F895A90-C059-4F6E-B532-4D2ECF128251}"/>
              </a:ext>
            </a:extLst>
          </p:cNvPr>
          <p:cNvSpPr>
            <a:spLocks noGrp="1"/>
          </p:cNvSpPr>
          <p:nvPr>
            <p:ph type="body" sz="quarter" idx="17"/>
          </p:nvPr>
        </p:nvSpPr>
        <p:spPr/>
        <p:txBody>
          <a:bodyPr/>
          <a:lstStyle/>
          <a:p>
            <a:pPr eaLnBrk="1" hangingPunct="1"/>
            <a:r>
              <a:rPr lang="en-US" altLang="en-US" dirty="0"/>
              <a:t>Several different platforms and technologies can be used to develop web applications</a:t>
            </a:r>
          </a:p>
          <a:p>
            <a:pPr lvl="1" eaLnBrk="1" hangingPunct="1"/>
            <a:r>
              <a:rPr lang="en-US" altLang="en-US" dirty="0"/>
              <a:t>Attacks differ depending on platform and technology</a:t>
            </a:r>
          </a:p>
          <a:p>
            <a:pPr lvl="2" eaLnBrk="1" hangingPunct="1"/>
            <a:r>
              <a:rPr lang="en-US" altLang="en-US" dirty="0"/>
              <a:t>Footprinting is used to discover the OS and DBMS that the attacked system is using</a:t>
            </a:r>
          </a:p>
          <a:p>
            <a:pPr lvl="1" eaLnBrk="1" hangingPunct="1"/>
            <a:r>
              <a:rPr lang="en-US" altLang="en-US" dirty="0"/>
              <a:t>The more you know about a system, the easier it is to gather information about vulnerabilities and common misconfigurations</a:t>
            </a:r>
          </a:p>
          <a:p>
            <a:r>
              <a:rPr lang="en-US" altLang="en-US" dirty="0"/>
              <a:t>Questions to consider during this phase:</a:t>
            </a:r>
          </a:p>
          <a:p>
            <a:pPr lvl="1"/>
            <a:r>
              <a:rPr lang="en-US" altLang="en-US" dirty="0"/>
              <a:t>Do the underlying platforms and components contain known vulnerabilities?</a:t>
            </a:r>
          </a:p>
          <a:p>
            <a:pPr lvl="1"/>
            <a:r>
              <a:rPr lang="en-US" altLang="en-US" dirty="0"/>
              <a:t>Is the web server configured to protect the confidentiality of users who connect to it?</a:t>
            </a:r>
          </a:p>
          <a:p>
            <a:pPr lvl="1"/>
            <a:r>
              <a:rPr lang="en-US" altLang="en-US" dirty="0"/>
              <a:t>Are there administrative interfaces to the infrastructure components and the applications being tested?</a:t>
            </a:r>
          </a:p>
        </p:txBody>
      </p:sp>
    </p:spTree>
    <p:extLst>
      <p:ext uri="{BB962C8B-B14F-4D97-AF65-F5344CB8AC3E}">
        <p14:creationId xmlns:p14="http://schemas.microsoft.com/office/powerpoint/2010/main" val="2434930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364F7-A7E0-4D79-94CA-35EE1AA194D1}"/>
              </a:ext>
            </a:extLst>
          </p:cNvPr>
          <p:cNvSpPr>
            <a:spLocks noGrp="1"/>
          </p:cNvSpPr>
          <p:nvPr>
            <p:ph type="title"/>
          </p:nvPr>
        </p:nvSpPr>
        <p:spPr/>
        <p:txBody>
          <a:bodyPr/>
          <a:lstStyle/>
          <a:p>
            <a:r>
              <a:rPr lang="en-US" altLang="en-US" dirty="0"/>
              <a:t>Authentication and Session Testing</a:t>
            </a:r>
            <a:endParaRPr lang="en-IN" dirty="0"/>
          </a:p>
        </p:txBody>
      </p:sp>
      <p:sp>
        <p:nvSpPr>
          <p:cNvPr id="3" name="Text Placeholder 2">
            <a:extLst>
              <a:ext uri="{FF2B5EF4-FFF2-40B4-BE49-F238E27FC236}">
                <a16:creationId xmlns:a16="http://schemas.microsoft.com/office/drawing/2014/main" id="{2F895A90-C059-4F6E-B532-4D2ECF128251}"/>
              </a:ext>
            </a:extLst>
          </p:cNvPr>
          <p:cNvSpPr>
            <a:spLocks noGrp="1"/>
          </p:cNvSpPr>
          <p:nvPr>
            <p:ph type="body" sz="quarter" idx="17"/>
          </p:nvPr>
        </p:nvSpPr>
        <p:spPr/>
        <p:txBody>
          <a:bodyPr/>
          <a:lstStyle/>
          <a:p>
            <a:pPr eaLnBrk="1" hangingPunct="1"/>
            <a:r>
              <a:rPr lang="en-US" altLang="en-US" dirty="0"/>
              <a:t>Many web applications require that a server other than the web server authenticate users</a:t>
            </a:r>
          </a:p>
          <a:p>
            <a:pPr lvl="1" eaLnBrk="1" hangingPunct="1"/>
            <a:r>
              <a:rPr lang="en-US" altLang="en-US" dirty="0"/>
              <a:t>Examine how information is passed between the two servers</a:t>
            </a:r>
          </a:p>
          <a:p>
            <a:pPr lvl="1" eaLnBrk="1" hangingPunct="1"/>
            <a:r>
              <a:rPr lang="en-US" altLang="en-US" dirty="0"/>
              <a:t>Is an encrypted channel used or is data passed in cleartext?</a:t>
            </a:r>
          </a:p>
          <a:p>
            <a:pPr lvl="1" eaLnBrk="1" hangingPunct="1"/>
            <a:r>
              <a:rPr lang="en-US" altLang="en-US" dirty="0"/>
              <a:t>Is the server used for authentication properly configured and patched?</a:t>
            </a:r>
          </a:p>
          <a:p>
            <a:pPr lvl="1" eaLnBrk="1" hangingPunct="1"/>
            <a:r>
              <a:rPr lang="en-US" altLang="en-US" dirty="0"/>
              <a:t>Are logon and password information stored in a secured location?</a:t>
            </a:r>
          </a:p>
        </p:txBody>
      </p:sp>
    </p:spTree>
    <p:extLst>
      <p:ext uri="{BB962C8B-B14F-4D97-AF65-F5344CB8AC3E}">
        <p14:creationId xmlns:p14="http://schemas.microsoft.com/office/powerpoint/2010/main" val="24539236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364F7-A7E0-4D79-94CA-35EE1AA194D1}"/>
              </a:ext>
            </a:extLst>
          </p:cNvPr>
          <p:cNvSpPr>
            <a:spLocks noGrp="1"/>
          </p:cNvSpPr>
          <p:nvPr>
            <p:ph type="title"/>
          </p:nvPr>
        </p:nvSpPr>
        <p:spPr/>
        <p:txBody>
          <a:bodyPr/>
          <a:lstStyle/>
          <a:p>
            <a:r>
              <a:rPr lang="en-US" altLang="en-US" dirty="0"/>
              <a:t>Authorization Testing</a:t>
            </a:r>
            <a:endParaRPr lang="en-IN" dirty="0"/>
          </a:p>
        </p:txBody>
      </p:sp>
      <p:sp>
        <p:nvSpPr>
          <p:cNvPr id="3" name="Text Placeholder 2">
            <a:extLst>
              <a:ext uri="{FF2B5EF4-FFF2-40B4-BE49-F238E27FC236}">
                <a16:creationId xmlns:a16="http://schemas.microsoft.com/office/drawing/2014/main" id="{2F895A90-C059-4F6E-B532-4D2ECF128251}"/>
              </a:ext>
            </a:extLst>
          </p:cNvPr>
          <p:cNvSpPr>
            <a:spLocks noGrp="1"/>
          </p:cNvSpPr>
          <p:nvPr>
            <p:ph type="body" sz="quarter" idx="17"/>
          </p:nvPr>
        </p:nvSpPr>
        <p:spPr/>
        <p:txBody>
          <a:bodyPr>
            <a:normAutofit/>
          </a:bodyPr>
          <a:lstStyle/>
          <a:p>
            <a:r>
              <a:rPr lang="en-US" altLang="en-US" dirty="0"/>
              <a:t>Authorization</a:t>
            </a:r>
          </a:p>
          <a:p>
            <a:pPr lvl="1"/>
            <a:r>
              <a:rPr lang="en-US" altLang="en-US" dirty="0"/>
              <a:t>The act of checking a user’s privileges to allow or deny access to a page, field, resource, or action in an application</a:t>
            </a:r>
          </a:p>
          <a:p>
            <a:r>
              <a:rPr lang="en-US" altLang="en-US" dirty="0"/>
              <a:t>Application developers</a:t>
            </a:r>
          </a:p>
          <a:p>
            <a:pPr lvl="1"/>
            <a:r>
              <a:rPr lang="en-US" altLang="en-US" dirty="0"/>
              <a:t>Commonly use hidden fields in tables and obscured URLs to enforce their access control instead of checking users’ privileges</a:t>
            </a:r>
          </a:p>
          <a:p>
            <a:r>
              <a:rPr lang="en-US" altLang="en-US" dirty="0"/>
              <a:t>Authorization testing can reveal major areas of concern </a:t>
            </a:r>
          </a:p>
          <a:p>
            <a:pPr lvl="1"/>
            <a:r>
              <a:rPr lang="en-US" altLang="en-US" dirty="0"/>
              <a:t>An important part of any application test</a:t>
            </a:r>
          </a:p>
        </p:txBody>
      </p:sp>
    </p:spTree>
    <p:extLst>
      <p:ext uri="{BB962C8B-B14F-4D97-AF65-F5344CB8AC3E}">
        <p14:creationId xmlns:p14="http://schemas.microsoft.com/office/powerpoint/2010/main" val="27940364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4BDA3-A2DC-45DD-84B5-B009BE87758E}"/>
              </a:ext>
            </a:extLst>
          </p:cNvPr>
          <p:cNvSpPr>
            <a:spLocks noGrp="1"/>
          </p:cNvSpPr>
          <p:nvPr>
            <p:ph type="title"/>
          </p:nvPr>
        </p:nvSpPr>
        <p:spPr/>
        <p:txBody>
          <a:bodyPr/>
          <a:lstStyle/>
          <a:p>
            <a:r>
              <a:rPr lang="en-US" altLang="en-US" dirty="0"/>
              <a:t>Input Validation (1 of 3) </a:t>
            </a:r>
            <a:endParaRPr lang="en-IN" dirty="0"/>
          </a:p>
        </p:txBody>
      </p:sp>
      <p:sp>
        <p:nvSpPr>
          <p:cNvPr id="3" name="Text Placeholder 2">
            <a:extLst>
              <a:ext uri="{FF2B5EF4-FFF2-40B4-BE49-F238E27FC236}">
                <a16:creationId xmlns:a16="http://schemas.microsoft.com/office/drawing/2014/main" id="{855FBCEF-D9F8-4E29-BCA9-B14EDE0204CC}"/>
              </a:ext>
            </a:extLst>
          </p:cNvPr>
          <p:cNvSpPr>
            <a:spLocks noGrp="1"/>
          </p:cNvSpPr>
          <p:nvPr>
            <p:ph type="body" sz="quarter" idx="17"/>
          </p:nvPr>
        </p:nvSpPr>
        <p:spPr/>
        <p:txBody>
          <a:bodyPr>
            <a:noAutofit/>
          </a:bodyPr>
          <a:lstStyle/>
          <a:p>
            <a:r>
              <a:rPr lang="en-US" altLang="en-US" dirty="0"/>
              <a:t>Input validation</a:t>
            </a:r>
          </a:p>
          <a:p>
            <a:pPr lvl="1"/>
            <a:r>
              <a:rPr lang="en-US" altLang="en-US" dirty="0"/>
              <a:t>The act of filtering, rejecting, or sanitizing a user’s untrusted input before the application processes it</a:t>
            </a:r>
          </a:p>
          <a:p>
            <a:r>
              <a:rPr lang="en-US" altLang="en-US" dirty="0"/>
              <a:t>Input validation problems can lead to</a:t>
            </a:r>
          </a:p>
          <a:p>
            <a:pPr lvl="1"/>
            <a:r>
              <a:rPr lang="en-US" altLang="en-US" dirty="0"/>
              <a:t>Data disclosure</a:t>
            </a:r>
          </a:p>
          <a:p>
            <a:pPr lvl="1"/>
            <a:r>
              <a:rPr lang="en-US" altLang="en-US" dirty="0"/>
              <a:t>Alteration</a:t>
            </a:r>
          </a:p>
          <a:p>
            <a:pPr lvl="1"/>
            <a:r>
              <a:rPr lang="en-US" altLang="en-US" dirty="0"/>
              <a:t>Destruction</a:t>
            </a:r>
          </a:p>
          <a:p>
            <a:pPr eaLnBrk="1" hangingPunct="1"/>
            <a:r>
              <a:rPr lang="en-US" altLang="en-US" dirty="0"/>
              <a:t>Security testers should check for possibility of SQL injection used to attack the system</a:t>
            </a:r>
          </a:p>
          <a:p>
            <a:pPr lvl="1" eaLnBrk="1" hangingPunct="1"/>
            <a:r>
              <a:rPr lang="en-US" altLang="en-US" b="1" dirty="0"/>
              <a:t>SQL injection (SQLi): </a:t>
            </a:r>
            <a:r>
              <a:rPr lang="en-US" altLang="en-US" dirty="0"/>
              <a:t>Attacker supplies SQL commands when prompted to fill in a web application field</a:t>
            </a:r>
          </a:p>
        </p:txBody>
      </p:sp>
    </p:spTree>
    <p:extLst>
      <p:ext uri="{BB962C8B-B14F-4D97-AF65-F5344CB8AC3E}">
        <p14:creationId xmlns:p14="http://schemas.microsoft.com/office/powerpoint/2010/main" val="20980400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4BDA3-A2DC-45DD-84B5-B009BE87758E}"/>
              </a:ext>
            </a:extLst>
          </p:cNvPr>
          <p:cNvSpPr>
            <a:spLocks noGrp="1"/>
          </p:cNvSpPr>
          <p:nvPr>
            <p:ph type="title"/>
          </p:nvPr>
        </p:nvSpPr>
        <p:spPr/>
        <p:txBody>
          <a:bodyPr/>
          <a:lstStyle/>
          <a:p>
            <a:r>
              <a:rPr lang="en-US" altLang="en-US" dirty="0"/>
              <a:t>Input Validation (2 of 3) </a:t>
            </a:r>
            <a:endParaRPr lang="en-IN" dirty="0"/>
          </a:p>
        </p:txBody>
      </p:sp>
      <p:sp>
        <p:nvSpPr>
          <p:cNvPr id="3" name="Text Placeholder 2">
            <a:extLst>
              <a:ext uri="{FF2B5EF4-FFF2-40B4-BE49-F238E27FC236}">
                <a16:creationId xmlns:a16="http://schemas.microsoft.com/office/drawing/2014/main" id="{855FBCEF-D9F8-4E29-BCA9-B14EDE0204CC}"/>
              </a:ext>
            </a:extLst>
          </p:cNvPr>
          <p:cNvSpPr>
            <a:spLocks noGrp="1"/>
          </p:cNvSpPr>
          <p:nvPr>
            <p:ph type="body" sz="quarter" idx="17"/>
          </p:nvPr>
        </p:nvSpPr>
        <p:spPr/>
        <p:txBody>
          <a:bodyPr>
            <a:noAutofit/>
          </a:bodyPr>
          <a:lstStyle/>
          <a:p>
            <a:pPr eaLnBrk="1" hangingPunct="1"/>
            <a:r>
              <a:rPr lang="en-US" altLang="en-US" dirty="0"/>
              <a:t>SQL injection example:</a:t>
            </a:r>
          </a:p>
          <a:p>
            <a:pPr eaLnBrk="1" hangingPunct="1">
              <a:buFontTx/>
              <a:buNone/>
            </a:pPr>
            <a:r>
              <a:rPr lang="en-US" altLang="en-US" sz="2800" dirty="0">
                <a:latin typeface="Courier New" panose="02070309020205020404" pitchFamily="49" charset="0"/>
              </a:rPr>
              <a:t>	</a:t>
            </a:r>
            <a:r>
              <a:rPr lang="en-US" altLang="en-US" dirty="0">
                <a:latin typeface="Courier New" panose="02070309020205020404" pitchFamily="49" charset="0"/>
              </a:rPr>
              <a:t>SELECT * FROM customer</a:t>
            </a:r>
          </a:p>
          <a:p>
            <a:pPr eaLnBrk="1" hangingPunct="1">
              <a:buFontTx/>
              <a:buNone/>
            </a:pPr>
            <a:r>
              <a:rPr lang="en-US" altLang="en-US" dirty="0">
                <a:latin typeface="Courier New" panose="02070309020205020404" pitchFamily="49" charset="0"/>
              </a:rPr>
              <a:t>	WHERE tblusername = ' OR 1=1 - - AND tblpassword = ' '</a:t>
            </a:r>
          </a:p>
          <a:p>
            <a:r>
              <a:rPr lang="en-US" altLang="en-US" dirty="0"/>
              <a:t>Because 1 equals 1 is always true, the query is carried out successfully</a:t>
            </a:r>
          </a:p>
          <a:p>
            <a:pPr lvl="1"/>
            <a:r>
              <a:rPr lang="en-US" altLang="en-US" dirty="0"/>
              <a:t>Double hyphens (--) are used in SQL to indicate a comment</a:t>
            </a:r>
          </a:p>
        </p:txBody>
      </p:sp>
    </p:spTree>
    <p:extLst>
      <p:ext uri="{BB962C8B-B14F-4D97-AF65-F5344CB8AC3E}">
        <p14:creationId xmlns:p14="http://schemas.microsoft.com/office/powerpoint/2010/main" val="35150096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4BDA3-A2DC-45DD-84B5-B009BE87758E}"/>
              </a:ext>
            </a:extLst>
          </p:cNvPr>
          <p:cNvSpPr>
            <a:spLocks noGrp="1"/>
          </p:cNvSpPr>
          <p:nvPr>
            <p:ph type="title"/>
          </p:nvPr>
        </p:nvSpPr>
        <p:spPr/>
        <p:txBody>
          <a:bodyPr/>
          <a:lstStyle/>
          <a:p>
            <a:r>
              <a:rPr lang="en-US" altLang="en-US" dirty="0"/>
              <a:t>Input Validation (3 of 3)</a:t>
            </a:r>
            <a:endParaRPr lang="en-IN" dirty="0"/>
          </a:p>
        </p:txBody>
      </p:sp>
      <p:sp>
        <p:nvSpPr>
          <p:cNvPr id="3" name="Text Placeholder 2">
            <a:extLst>
              <a:ext uri="{FF2B5EF4-FFF2-40B4-BE49-F238E27FC236}">
                <a16:creationId xmlns:a16="http://schemas.microsoft.com/office/drawing/2014/main" id="{855FBCEF-D9F8-4E29-BCA9-B14EDE0204CC}"/>
              </a:ext>
            </a:extLst>
          </p:cNvPr>
          <p:cNvSpPr>
            <a:spLocks noGrp="1"/>
          </p:cNvSpPr>
          <p:nvPr>
            <p:ph type="body" sz="quarter" idx="17"/>
          </p:nvPr>
        </p:nvSpPr>
        <p:spPr/>
        <p:txBody>
          <a:bodyPr>
            <a:noAutofit/>
          </a:bodyPr>
          <a:lstStyle/>
          <a:p>
            <a:r>
              <a:rPr lang="en-US" altLang="en-US" dirty="0"/>
              <a:t>Security testers should test any web applications when performing a security test and are authorized in writing to do so</a:t>
            </a:r>
          </a:p>
          <a:p>
            <a:r>
              <a:rPr lang="en-US" altLang="en-US" dirty="0"/>
              <a:t>Basic testing should look for:</a:t>
            </a:r>
          </a:p>
          <a:p>
            <a:pPr lvl="1"/>
            <a:r>
              <a:rPr lang="en-US" altLang="en-US" dirty="0"/>
              <a:t>Whether you can enter text containing punctuation marks of any kind</a:t>
            </a:r>
          </a:p>
          <a:p>
            <a:pPr lvl="1"/>
            <a:r>
              <a:rPr lang="en-US" altLang="en-US" dirty="0"/>
              <a:t>Whether you can enter a single quotation mark followed by any SQL keywords</a:t>
            </a:r>
          </a:p>
          <a:p>
            <a:pPr lvl="1"/>
            <a:r>
              <a:rPr lang="en-US" altLang="en-US" dirty="0"/>
              <a:t>Whether you can get any sort of database error when attempting to inject SQL statements</a:t>
            </a:r>
          </a:p>
          <a:p>
            <a:r>
              <a:rPr lang="en-US" altLang="en-US" dirty="0"/>
              <a:t>Sometimes, a web application will give a tester no indication that a SQL statement was run</a:t>
            </a:r>
          </a:p>
          <a:p>
            <a:pPr lvl="1"/>
            <a:r>
              <a:rPr lang="en-US" altLang="en-US" dirty="0"/>
              <a:t>OWASP calls this “Blind SQL injection” and it has its own set of tests that are required for detection</a:t>
            </a:r>
          </a:p>
        </p:txBody>
      </p:sp>
    </p:spTree>
    <p:extLst>
      <p:ext uri="{BB962C8B-B14F-4D97-AF65-F5344CB8AC3E}">
        <p14:creationId xmlns:p14="http://schemas.microsoft.com/office/powerpoint/2010/main" val="3931460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Web Forms (1 of 3)</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dirty="0"/>
              <a:t>Use the </a:t>
            </a:r>
            <a:r>
              <a:rPr lang="en-US" altLang="en-US" dirty="0">
                <a:latin typeface="Courier New" panose="02070309020205020404" pitchFamily="49" charset="0"/>
                <a:cs typeface="Courier New" panose="02070309020205020404" pitchFamily="49" charset="0"/>
              </a:rPr>
              <a:t>&lt;form&gt; </a:t>
            </a:r>
            <a:r>
              <a:rPr lang="en-US" altLang="en-US" dirty="0"/>
              <a:t>element in an HTML document</a:t>
            </a:r>
          </a:p>
          <a:p>
            <a:pPr lvl="1"/>
            <a:r>
              <a:rPr lang="en-US" altLang="en-US" dirty="0"/>
              <a:t>To allow customers to submit information to the web server</a:t>
            </a:r>
          </a:p>
          <a:p>
            <a:r>
              <a:rPr lang="en-US" altLang="en-US" dirty="0"/>
              <a:t>Some forms can be quite long and ask for a lot of information</a:t>
            </a:r>
          </a:p>
          <a:p>
            <a:pPr lvl="1"/>
            <a:r>
              <a:rPr lang="en-US" altLang="en-US" dirty="0"/>
              <a:t>Some have only a couple of input fields</a:t>
            </a:r>
          </a:p>
          <a:p>
            <a:r>
              <a:rPr lang="en-US" altLang="en-US" dirty="0"/>
              <a:t>Web servers </a:t>
            </a:r>
          </a:p>
          <a:p>
            <a:pPr lvl="1"/>
            <a:r>
              <a:rPr lang="en-US" altLang="en-US" dirty="0"/>
              <a:t>Use a web application to process information from a form</a:t>
            </a:r>
          </a:p>
        </p:txBody>
      </p:sp>
    </p:spTree>
    <p:extLst>
      <p:ext uri="{BB962C8B-B14F-4D97-AF65-F5344CB8AC3E}">
        <p14:creationId xmlns:p14="http://schemas.microsoft.com/office/powerpoint/2010/main" val="21402045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4BDA3-A2DC-45DD-84B5-B009BE87758E}"/>
              </a:ext>
            </a:extLst>
          </p:cNvPr>
          <p:cNvSpPr>
            <a:spLocks noGrp="1"/>
          </p:cNvSpPr>
          <p:nvPr>
            <p:ph type="title"/>
          </p:nvPr>
        </p:nvSpPr>
        <p:spPr/>
        <p:txBody>
          <a:bodyPr/>
          <a:lstStyle/>
          <a:p>
            <a:r>
              <a:rPr lang="en-US" altLang="en-US" sz="3200" dirty="0"/>
              <a:t>Error Handling</a:t>
            </a:r>
            <a:endParaRPr lang="en-IN" sz="3200" dirty="0"/>
          </a:p>
        </p:txBody>
      </p:sp>
      <p:sp>
        <p:nvSpPr>
          <p:cNvPr id="3" name="Text Placeholder 2">
            <a:extLst>
              <a:ext uri="{FF2B5EF4-FFF2-40B4-BE49-F238E27FC236}">
                <a16:creationId xmlns:a16="http://schemas.microsoft.com/office/drawing/2014/main" id="{855FBCEF-D9F8-4E29-BCA9-B14EDE0204CC}"/>
              </a:ext>
            </a:extLst>
          </p:cNvPr>
          <p:cNvSpPr>
            <a:spLocks noGrp="1"/>
          </p:cNvSpPr>
          <p:nvPr>
            <p:ph type="body" sz="quarter" idx="17"/>
          </p:nvPr>
        </p:nvSpPr>
        <p:spPr/>
        <p:txBody>
          <a:bodyPr>
            <a:normAutofit/>
          </a:bodyPr>
          <a:lstStyle/>
          <a:p>
            <a:r>
              <a:rPr lang="en-US" altLang="en-US" dirty="0"/>
              <a:t>A web application can be configured or written to handle errors in a variety of ways</a:t>
            </a:r>
          </a:p>
          <a:p>
            <a:pPr lvl="1"/>
            <a:r>
              <a:rPr lang="en-US" altLang="en-US" dirty="0"/>
              <a:t>Developers can enable debugging</a:t>
            </a:r>
          </a:p>
          <a:p>
            <a:pPr lvl="2"/>
            <a:r>
              <a:rPr lang="en-US" altLang="en-US" dirty="0"/>
              <a:t>Provides rich logging information helpful to diagnose issues</a:t>
            </a:r>
          </a:p>
          <a:p>
            <a:pPr lvl="2"/>
            <a:r>
              <a:rPr lang="en-US" altLang="en-US" dirty="0"/>
              <a:t>If the debugging mode is left on, it can provide a rich source of information for attackers</a:t>
            </a:r>
          </a:p>
          <a:p>
            <a:r>
              <a:rPr lang="en-US" altLang="en-US" dirty="0"/>
              <a:t>Developers should minimize the amount of information shared with users when an application encounters an error</a:t>
            </a:r>
          </a:p>
          <a:p>
            <a:pPr lvl="1"/>
            <a:r>
              <a:rPr lang="en-US" altLang="en-US" dirty="0"/>
              <a:t>No information or only a generic message should be displayed to users in these error cases</a:t>
            </a:r>
          </a:p>
        </p:txBody>
      </p:sp>
    </p:spTree>
    <p:extLst>
      <p:ext uri="{BB962C8B-B14F-4D97-AF65-F5344CB8AC3E}">
        <p14:creationId xmlns:p14="http://schemas.microsoft.com/office/powerpoint/2010/main" val="28907534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BD3F0-9E53-44BA-A4C6-6202E9E3FBA8}"/>
              </a:ext>
            </a:extLst>
          </p:cNvPr>
          <p:cNvSpPr>
            <a:spLocks noGrp="1"/>
          </p:cNvSpPr>
          <p:nvPr>
            <p:ph type="title"/>
          </p:nvPr>
        </p:nvSpPr>
        <p:spPr/>
        <p:txBody>
          <a:bodyPr/>
          <a:lstStyle/>
          <a:p>
            <a:r>
              <a:rPr lang="en-US" altLang="en-US" dirty="0"/>
              <a:t>Cryptography Testing</a:t>
            </a:r>
            <a:endParaRPr lang="en-IN" dirty="0"/>
          </a:p>
        </p:txBody>
      </p:sp>
      <p:sp>
        <p:nvSpPr>
          <p:cNvPr id="3" name="Text Placeholder 2">
            <a:extLst>
              <a:ext uri="{FF2B5EF4-FFF2-40B4-BE49-F238E27FC236}">
                <a16:creationId xmlns:a16="http://schemas.microsoft.com/office/drawing/2014/main" id="{C9E06784-BA94-476A-A886-C8D42FD3C2C0}"/>
              </a:ext>
            </a:extLst>
          </p:cNvPr>
          <p:cNvSpPr>
            <a:spLocks noGrp="1"/>
          </p:cNvSpPr>
          <p:nvPr>
            <p:ph type="body" sz="quarter" idx="17"/>
          </p:nvPr>
        </p:nvSpPr>
        <p:spPr/>
        <p:txBody>
          <a:bodyPr>
            <a:noAutofit/>
          </a:bodyPr>
          <a:lstStyle/>
          <a:p>
            <a:r>
              <a:rPr lang="en-US" altLang="en-US" dirty="0"/>
              <a:t>Many problems in cryptography are due to simple things:</a:t>
            </a:r>
          </a:p>
          <a:p>
            <a:pPr lvl="1"/>
            <a:r>
              <a:rPr lang="en-US" altLang="en-US" dirty="0"/>
              <a:t>Bad random number generators</a:t>
            </a:r>
          </a:p>
          <a:p>
            <a:pPr lvl="1"/>
            <a:r>
              <a:rPr lang="en-US" altLang="en-US" dirty="0"/>
              <a:t>A known weak method of encryption</a:t>
            </a:r>
          </a:p>
          <a:p>
            <a:pPr lvl="1"/>
            <a:r>
              <a:rPr lang="en-US" altLang="en-US" dirty="0"/>
              <a:t>An encryption algorithm with known flaws that allow it to be cracked</a:t>
            </a:r>
          </a:p>
          <a:p>
            <a:pPr lvl="1"/>
            <a:r>
              <a:rPr lang="en-US" altLang="en-US" dirty="0"/>
              <a:t>An application that doesn’t actually enforce the use of secure channels</a:t>
            </a:r>
          </a:p>
          <a:p>
            <a:pPr lvl="1"/>
            <a:r>
              <a:rPr lang="en-US" altLang="en-US" dirty="0"/>
              <a:t>A self-signed certificate instead of a purchased certificate</a:t>
            </a:r>
          </a:p>
        </p:txBody>
      </p:sp>
    </p:spTree>
    <p:extLst>
      <p:ext uri="{BB962C8B-B14F-4D97-AF65-F5344CB8AC3E}">
        <p14:creationId xmlns:p14="http://schemas.microsoft.com/office/powerpoint/2010/main" val="5242302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7208-FF7C-47CA-B212-7B0A7EC02919}"/>
              </a:ext>
            </a:extLst>
          </p:cNvPr>
          <p:cNvSpPr>
            <a:spLocks noGrp="1"/>
          </p:cNvSpPr>
          <p:nvPr>
            <p:ph type="title"/>
          </p:nvPr>
        </p:nvSpPr>
        <p:spPr/>
        <p:txBody>
          <a:bodyPr/>
          <a:lstStyle/>
          <a:p>
            <a:r>
              <a:rPr lang="en-US" altLang="en-US" dirty="0"/>
              <a:t>Business Logic Testing</a:t>
            </a:r>
            <a:endParaRPr lang="en-IN" dirty="0"/>
          </a:p>
        </p:txBody>
      </p:sp>
      <p:sp>
        <p:nvSpPr>
          <p:cNvPr id="3" name="Text Placeholder 2">
            <a:extLst>
              <a:ext uri="{FF2B5EF4-FFF2-40B4-BE49-F238E27FC236}">
                <a16:creationId xmlns:a16="http://schemas.microsoft.com/office/drawing/2014/main" id="{F360BBEB-CCF4-478B-B235-A4B8B350A30C}"/>
              </a:ext>
            </a:extLst>
          </p:cNvPr>
          <p:cNvSpPr>
            <a:spLocks noGrp="1"/>
          </p:cNvSpPr>
          <p:nvPr>
            <p:ph type="body" sz="quarter" idx="17"/>
          </p:nvPr>
        </p:nvSpPr>
        <p:spPr/>
        <p:txBody>
          <a:bodyPr/>
          <a:lstStyle/>
          <a:p>
            <a:r>
              <a:rPr lang="en-US" altLang="en-US" dirty="0"/>
              <a:t>Business logic</a:t>
            </a:r>
          </a:p>
          <a:p>
            <a:pPr lvl="1"/>
            <a:r>
              <a:rPr lang="en-US" altLang="en-US" dirty="0"/>
              <a:t>Refers to the procedure a user is expected to follow in an application to accomplish a goal</a:t>
            </a:r>
          </a:p>
          <a:p>
            <a:r>
              <a:rPr lang="en-US" altLang="en-US" dirty="0"/>
              <a:t>Example:</a:t>
            </a:r>
          </a:p>
          <a:p>
            <a:pPr lvl="1"/>
            <a:r>
              <a:rPr lang="en-US" altLang="en-US" dirty="0"/>
              <a:t>Before a wire transfer, a user must first satisfy the requirement of having at least that amount of money in the transferring account</a:t>
            </a:r>
          </a:p>
          <a:p>
            <a:pPr lvl="1"/>
            <a:r>
              <a:rPr lang="en-US" altLang="en-US" dirty="0"/>
              <a:t>If the user doesn’t have adequate funds, the transfer should be halted</a:t>
            </a:r>
          </a:p>
          <a:p>
            <a:r>
              <a:rPr lang="en-US" altLang="en-US" dirty="0"/>
              <a:t>Business logic testing</a:t>
            </a:r>
          </a:p>
          <a:p>
            <a:pPr lvl="1"/>
            <a:r>
              <a:rPr lang="en-US" altLang="en-US" dirty="0"/>
              <a:t>Involves using creative ways to bypass these types of checks</a:t>
            </a:r>
          </a:p>
        </p:txBody>
      </p:sp>
    </p:spTree>
    <p:extLst>
      <p:ext uri="{BB962C8B-B14F-4D97-AF65-F5344CB8AC3E}">
        <p14:creationId xmlns:p14="http://schemas.microsoft.com/office/powerpoint/2010/main" val="2433639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A7C1D-C0C2-49D9-B947-5445E64AFC07}"/>
              </a:ext>
            </a:extLst>
          </p:cNvPr>
          <p:cNvSpPr>
            <a:spLocks noGrp="1"/>
          </p:cNvSpPr>
          <p:nvPr>
            <p:ph type="title"/>
          </p:nvPr>
        </p:nvSpPr>
        <p:spPr/>
        <p:txBody>
          <a:bodyPr/>
          <a:lstStyle/>
          <a:p>
            <a:r>
              <a:rPr lang="en-US" altLang="en-US" dirty="0"/>
              <a:t>Client-Side Testing</a:t>
            </a:r>
            <a:endParaRPr lang="en-IN" dirty="0"/>
          </a:p>
        </p:txBody>
      </p:sp>
      <p:sp>
        <p:nvSpPr>
          <p:cNvPr id="3" name="Text Placeholder 2">
            <a:extLst>
              <a:ext uri="{FF2B5EF4-FFF2-40B4-BE49-F238E27FC236}">
                <a16:creationId xmlns:a16="http://schemas.microsoft.com/office/drawing/2014/main" id="{4B08C651-EA85-4643-B3E6-0CFEB6C7D7A0}"/>
              </a:ext>
            </a:extLst>
          </p:cNvPr>
          <p:cNvSpPr>
            <a:spLocks noGrp="1"/>
          </p:cNvSpPr>
          <p:nvPr>
            <p:ph type="body" sz="quarter" idx="17"/>
          </p:nvPr>
        </p:nvSpPr>
        <p:spPr/>
        <p:txBody>
          <a:bodyPr/>
          <a:lstStyle/>
          <a:p>
            <a:r>
              <a:rPr lang="en-US" altLang="en-US" dirty="0"/>
              <a:t>Client-side issues</a:t>
            </a:r>
          </a:p>
          <a:p>
            <a:pPr lvl="1"/>
            <a:r>
              <a:rPr lang="en-US" altLang="en-US" dirty="0"/>
              <a:t>Arise from code executing on the user’s machine, typically within the web browser</a:t>
            </a:r>
          </a:p>
          <a:p>
            <a:r>
              <a:rPr lang="en-US" altLang="en-US" dirty="0"/>
              <a:t>Client-side controls</a:t>
            </a:r>
          </a:p>
          <a:p>
            <a:pPr lvl="1"/>
            <a:r>
              <a:rPr lang="en-US" altLang="en-US" dirty="0"/>
              <a:t>Insufficient on their own and should be paired with server-side controls that cannot be bypassed</a:t>
            </a:r>
          </a:p>
          <a:p>
            <a:r>
              <a:rPr lang="en-US" altLang="en-US" dirty="0"/>
              <a:t>Key questions to ask with a client-side test are as follows:</a:t>
            </a:r>
          </a:p>
          <a:p>
            <a:pPr lvl="1"/>
            <a:r>
              <a:rPr lang="en-US" altLang="en-US" dirty="0"/>
              <a:t>Does the application store sensitive information on the client’s machine in an insecure manner?</a:t>
            </a:r>
          </a:p>
          <a:p>
            <a:pPr lvl="1"/>
            <a:r>
              <a:rPr lang="en-US" altLang="en-US" dirty="0"/>
              <a:t>Does the application allow for client browser redirection if the server is fed a specially crafted request?</a:t>
            </a:r>
          </a:p>
        </p:txBody>
      </p:sp>
    </p:spTree>
    <p:extLst>
      <p:ext uri="{BB962C8B-B14F-4D97-AF65-F5344CB8AC3E}">
        <p14:creationId xmlns:p14="http://schemas.microsoft.com/office/powerpoint/2010/main" val="40421542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588F9-342C-4EF0-B9CE-95D987CA91D9}"/>
              </a:ext>
            </a:extLst>
          </p:cNvPr>
          <p:cNvSpPr>
            <a:spLocks noGrp="1"/>
          </p:cNvSpPr>
          <p:nvPr>
            <p:ph type="title"/>
          </p:nvPr>
        </p:nvSpPr>
        <p:spPr>
          <a:xfrm>
            <a:off x="838200" y="365125"/>
            <a:ext cx="10515600" cy="672105"/>
          </a:xfrm>
        </p:spPr>
        <p:txBody>
          <a:bodyPr/>
          <a:lstStyle/>
          <a:p>
            <a:r>
              <a:rPr lang="en-US" dirty="0"/>
              <a:t>Polling Activity 10-2</a:t>
            </a:r>
            <a:endParaRPr lang="en-IN" dirty="0"/>
          </a:p>
        </p:txBody>
      </p:sp>
      <p:sp>
        <p:nvSpPr>
          <p:cNvPr id="3" name="Text Placeholder 2">
            <a:extLst>
              <a:ext uri="{FF2B5EF4-FFF2-40B4-BE49-F238E27FC236}">
                <a16:creationId xmlns:a16="http://schemas.microsoft.com/office/drawing/2014/main" id="{19AA6162-1611-47F6-A8D6-D4E02F3BA634}"/>
              </a:ext>
            </a:extLst>
          </p:cNvPr>
          <p:cNvSpPr>
            <a:spLocks noGrp="1"/>
          </p:cNvSpPr>
          <p:nvPr>
            <p:ph type="body" sz="quarter" idx="17"/>
          </p:nvPr>
        </p:nvSpPr>
        <p:spPr>
          <a:xfrm>
            <a:off x="743576" y="1638300"/>
            <a:ext cx="10711543" cy="4394200"/>
          </a:xfrm>
        </p:spPr>
        <p:txBody>
          <a:bodyPr/>
          <a:lstStyle/>
          <a:p>
            <a:pPr marL="0" indent="0">
              <a:buNone/>
            </a:pPr>
            <a:r>
              <a:rPr lang="en-US" dirty="0">
                <a:solidFill>
                  <a:srgbClr val="000000"/>
                </a:solidFill>
              </a:rPr>
              <a:t>What is D A S T?</a:t>
            </a:r>
          </a:p>
          <a:p>
            <a:pPr marL="0" indent="0">
              <a:buNone/>
            </a:pPr>
            <a:endParaRPr lang="en-US" dirty="0">
              <a:solidFill>
                <a:srgbClr val="000000"/>
              </a:solidFill>
            </a:endParaRPr>
          </a:p>
          <a:p>
            <a:pPr marL="457200" indent="-457200">
              <a:buClr>
                <a:srgbClr val="000000"/>
              </a:buClr>
              <a:buFont typeface="+mj-lt"/>
              <a:buAutoNum type="alphaLcPeriod"/>
            </a:pPr>
            <a:r>
              <a:rPr lang="en-US" dirty="0">
                <a:solidFill>
                  <a:srgbClr val="000000"/>
                </a:solidFill>
              </a:rPr>
              <a:t>Dynamic Application Static Testing</a:t>
            </a:r>
          </a:p>
          <a:p>
            <a:pPr marL="457200" indent="-457200">
              <a:buClr>
                <a:srgbClr val="000000"/>
              </a:buClr>
              <a:buFont typeface="+mj-lt"/>
              <a:buAutoNum type="alphaLcPeriod"/>
            </a:pPr>
            <a:r>
              <a:rPr lang="en-US" dirty="0">
                <a:solidFill>
                  <a:srgbClr val="000000"/>
                </a:solidFill>
              </a:rPr>
              <a:t>Dynamic Application Server Takeover</a:t>
            </a:r>
          </a:p>
          <a:p>
            <a:pPr marL="457200" indent="-457200">
              <a:buClr>
                <a:srgbClr val="000000"/>
              </a:buClr>
              <a:buFont typeface="+mj-lt"/>
              <a:buAutoNum type="alphaLcPeriod"/>
            </a:pPr>
            <a:r>
              <a:rPr lang="en-US" dirty="0">
                <a:solidFill>
                  <a:srgbClr val="000000"/>
                </a:solidFill>
              </a:rPr>
              <a:t>Delivery Application Server Testing</a:t>
            </a:r>
          </a:p>
          <a:p>
            <a:pPr marL="457200" indent="-457200">
              <a:buClr>
                <a:srgbClr val="000000"/>
              </a:buClr>
              <a:buFont typeface="+mj-lt"/>
              <a:buAutoNum type="alphaLcPeriod"/>
            </a:pPr>
            <a:r>
              <a:rPr lang="en-US" dirty="0">
                <a:solidFill>
                  <a:srgbClr val="000000"/>
                </a:solidFill>
              </a:rPr>
              <a:t>Dynamic Application Security Testing</a:t>
            </a:r>
          </a:p>
        </p:txBody>
      </p:sp>
    </p:spTree>
    <p:extLst>
      <p:ext uri="{BB962C8B-B14F-4D97-AF65-F5344CB8AC3E}">
        <p14:creationId xmlns:p14="http://schemas.microsoft.com/office/powerpoint/2010/main" val="31947758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10-2: Answer</a:t>
            </a:r>
          </a:p>
        </p:txBody>
      </p:sp>
      <p:sp>
        <p:nvSpPr>
          <p:cNvPr id="2" name="Text Placeholder 1"/>
          <p:cNvSpPr>
            <a:spLocks noGrp="1"/>
          </p:cNvSpPr>
          <p:nvPr>
            <p:ph type="body" sz="quarter" idx="15"/>
          </p:nvPr>
        </p:nvSpPr>
        <p:spPr>
          <a:xfrm>
            <a:off x="743576" y="1636776"/>
            <a:ext cx="10711543" cy="3732692"/>
          </a:xfrm>
        </p:spPr>
        <p:txBody>
          <a:bodyPr/>
          <a:lstStyle/>
          <a:p>
            <a:pPr marL="0" indent="0">
              <a:buNone/>
            </a:pPr>
            <a:r>
              <a:rPr lang="en-US" sz="2000" dirty="0">
                <a:solidFill>
                  <a:srgbClr val="000000"/>
                </a:solidFill>
              </a:rPr>
              <a:t>What is D A S T?</a:t>
            </a:r>
          </a:p>
          <a:p>
            <a:pPr marL="0" indent="0">
              <a:buNone/>
            </a:pPr>
            <a:endParaRPr lang="en-US" sz="2000" b="1" dirty="0"/>
          </a:p>
          <a:p>
            <a:pPr>
              <a:spcBef>
                <a:spcPts val="600"/>
              </a:spcBef>
              <a:spcAft>
                <a:spcPts val="600"/>
              </a:spcAft>
            </a:pPr>
            <a:r>
              <a:rPr lang="en-US" sz="2000" b="1" dirty="0"/>
              <a:t>Answer: d. Dynamic Application Security Testing</a:t>
            </a:r>
          </a:p>
          <a:p>
            <a:pPr>
              <a:spcBef>
                <a:spcPts val="600"/>
              </a:spcBef>
              <a:spcAft>
                <a:spcPts val="600"/>
              </a:spcAft>
            </a:pPr>
            <a:r>
              <a:rPr lang="en-US" sz="2000" b="1" dirty="0"/>
              <a:t>D A S T stands for Dynamic Application Security Testing.</a:t>
            </a:r>
          </a:p>
        </p:txBody>
      </p:sp>
    </p:spTree>
    <p:extLst>
      <p:ext uri="{BB962C8B-B14F-4D97-AF65-F5344CB8AC3E}">
        <p14:creationId xmlns:p14="http://schemas.microsoft.com/office/powerpoint/2010/main" val="22097172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10-2</a:t>
            </a:r>
          </a:p>
        </p:txBody>
      </p:sp>
      <p:sp>
        <p:nvSpPr>
          <p:cNvPr id="2" name="Text Placeholder 1"/>
          <p:cNvSpPr>
            <a:spLocks noGrp="1"/>
          </p:cNvSpPr>
          <p:nvPr>
            <p:ph type="body" sz="quarter" idx="15"/>
          </p:nvPr>
        </p:nvSpPr>
        <p:spPr/>
        <p:txBody>
          <a:bodyPr/>
          <a:lstStyle/>
          <a:p>
            <a:pPr>
              <a:spcBef>
                <a:spcPts val="600"/>
              </a:spcBef>
              <a:spcAft>
                <a:spcPts val="600"/>
              </a:spcAft>
            </a:pPr>
            <a:r>
              <a:rPr lang="en-US" sz="2000" dirty="0"/>
              <a:t>Entering the value </a:t>
            </a:r>
            <a:r>
              <a:rPr lang="en-US" sz="2000" dirty="0">
                <a:latin typeface="Courier New" panose="02070309020205020404" pitchFamily="49" charset="0"/>
                <a:cs typeface="Courier New" panose="02070309020205020404" pitchFamily="49" charset="0"/>
              </a:rPr>
              <a:t>' OR 1 = 1</a:t>
            </a:r>
            <a:r>
              <a:rPr lang="en-US" sz="2000" dirty="0"/>
              <a:t> in a web application that has an “Enter Your PIN” field is most likely an example of which attack?</a:t>
            </a:r>
          </a:p>
          <a:p>
            <a:endParaRPr lang="en-US" sz="2000" dirty="0"/>
          </a:p>
          <a:p>
            <a:pPr marL="457200" indent="-457200">
              <a:buFont typeface="+mj-lt"/>
              <a:buAutoNum type="alphaLcPeriod"/>
            </a:pPr>
            <a:r>
              <a:rPr lang="en-US" sz="2000" dirty="0"/>
              <a:t>SQL injection</a:t>
            </a:r>
          </a:p>
          <a:p>
            <a:pPr marL="457200" indent="-457200">
              <a:buFont typeface="+mj-lt"/>
              <a:buAutoNum type="alphaLcPeriod"/>
            </a:pPr>
            <a:r>
              <a:rPr lang="en-US" sz="2000" dirty="0"/>
              <a:t>Code injection</a:t>
            </a:r>
          </a:p>
          <a:p>
            <a:pPr marL="457200" indent="-457200">
              <a:buFont typeface="+mj-lt"/>
              <a:buAutoNum type="alphaLcPeriod"/>
            </a:pPr>
            <a:r>
              <a:rPr lang="en-US" sz="2000" dirty="0"/>
              <a:t>Buffer overflow</a:t>
            </a:r>
          </a:p>
          <a:p>
            <a:pPr marL="457200" indent="-457200">
              <a:buFont typeface="+mj-lt"/>
              <a:buAutoNum type="alphaLcPeriod"/>
            </a:pPr>
            <a:r>
              <a:rPr lang="en-US" sz="2000" dirty="0"/>
              <a:t>Ethernet flaw</a:t>
            </a:r>
          </a:p>
        </p:txBody>
      </p:sp>
    </p:spTree>
    <p:extLst>
      <p:ext uri="{BB962C8B-B14F-4D97-AF65-F5344CB8AC3E}">
        <p14:creationId xmlns:p14="http://schemas.microsoft.com/office/powerpoint/2010/main" val="6210676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10-2: Answer</a:t>
            </a:r>
          </a:p>
        </p:txBody>
      </p:sp>
      <p:sp>
        <p:nvSpPr>
          <p:cNvPr id="2" name="Text Placeholder 1"/>
          <p:cNvSpPr>
            <a:spLocks noGrp="1"/>
          </p:cNvSpPr>
          <p:nvPr>
            <p:ph type="body" sz="quarter" idx="15"/>
          </p:nvPr>
        </p:nvSpPr>
        <p:spPr/>
        <p:txBody>
          <a:bodyPr/>
          <a:lstStyle/>
          <a:p>
            <a:pPr>
              <a:spcBef>
                <a:spcPts val="600"/>
              </a:spcBef>
              <a:spcAft>
                <a:spcPts val="600"/>
              </a:spcAft>
            </a:pPr>
            <a:r>
              <a:rPr lang="en-US" sz="2000" dirty="0"/>
              <a:t>Entering the value </a:t>
            </a:r>
            <a:r>
              <a:rPr lang="en-US" sz="2000" dirty="0">
                <a:latin typeface="Courier New" panose="02070309020205020404" pitchFamily="49" charset="0"/>
                <a:cs typeface="Courier New" panose="02070309020205020404" pitchFamily="49" charset="0"/>
              </a:rPr>
              <a:t>' OR 1 = 1 </a:t>
            </a:r>
            <a:r>
              <a:rPr lang="en-US" sz="2000" dirty="0"/>
              <a:t>in a web application that has an “Enter Your PIN” field is most likely an example of which attack?</a:t>
            </a:r>
          </a:p>
          <a:p>
            <a:pPr>
              <a:spcBef>
                <a:spcPts val="600"/>
              </a:spcBef>
              <a:spcAft>
                <a:spcPts val="600"/>
              </a:spcAft>
            </a:pPr>
            <a:endParaRPr lang="en-US" sz="2000" b="1" dirty="0"/>
          </a:p>
          <a:p>
            <a:pPr>
              <a:spcBef>
                <a:spcPts val="600"/>
              </a:spcBef>
              <a:spcAft>
                <a:spcPts val="600"/>
              </a:spcAft>
            </a:pPr>
            <a:r>
              <a:rPr lang="en-US" sz="2000" b="1" dirty="0"/>
              <a:t>Answer: a. SQL injection</a:t>
            </a:r>
          </a:p>
          <a:p>
            <a:pPr>
              <a:spcBef>
                <a:spcPts val="600"/>
              </a:spcBef>
              <a:spcAft>
                <a:spcPts val="600"/>
              </a:spcAft>
            </a:pPr>
            <a:r>
              <a:rPr lang="en-US" sz="2000" b="1" dirty="0"/>
              <a:t>In SQL injection (SQLi), the attackers insert (“inject”) their own SQL statements within the “Enter Your PIN” field in a web application. Because 1 = 1 is always true, the query is carried out successfully.</a:t>
            </a:r>
          </a:p>
        </p:txBody>
      </p:sp>
    </p:spTree>
    <p:extLst>
      <p:ext uri="{BB962C8B-B14F-4D97-AF65-F5344CB8AC3E}">
        <p14:creationId xmlns:p14="http://schemas.microsoft.com/office/powerpoint/2010/main" val="15314948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C363C-BD4E-4B34-B180-31F862C2365F}"/>
              </a:ext>
            </a:extLst>
          </p:cNvPr>
          <p:cNvSpPr>
            <a:spLocks noGrp="1"/>
          </p:cNvSpPr>
          <p:nvPr>
            <p:ph type="title"/>
          </p:nvPr>
        </p:nvSpPr>
        <p:spPr/>
        <p:txBody>
          <a:bodyPr/>
          <a:lstStyle/>
          <a:p>
            <a:r>
              <a:rPr lang="en-US" altLang="en-US" dirty="0"/>
              <a:t>Tools for Web Attackers and Security Testers</a:t>
            </a:r>
            <a:endParaRPr lang="en-IN" dirty="0"/>
          </a:p>
        </p:txBody>
      </p:sp>
      <p:sp>
        <p:nvSpPr>
          <p:cNvPr id="3" name="Text Placeholder 2">
            <a:extLst>
              <a:ext uri="{FF2B5EF4-FFF2-40B4-BE49-F238E27FC236}">
                <a16:creationId xmlns:a16="http://schemas.microsoft.com/office/drawing/2014/main" id="{EA590AD2-2E6D-49ED-8BA4-6796CA87902F}"/>
              </a:ext>
            </a:extLst>
          </p:cNvPr>
          <p:cNvSpPr>
            <a:spLocks noGrp="1"/>
          </p:cNvSpPr>
          <p:nvPr>
            <p:ph type="body" sz="quarter" idx="17"/>
          </p:nvPr>
        </p:nvSpPr>
        <p:spPr/>
        <p:txBody>
          <a:bodyPr/>
          <a:lstStyle/>
          <a:p>
            <a:r>
              <a:rPr lang="en-US" altLang="en-US" dirty="0"/>
              <a:t>After vulnerabilities of a web application or an OS platform are discovered, security testers or attackers look for tools to test or attack the system</a:t>
            </a:r>
          </a:p>
          <a:p>
            <a:pPr lvl="1"/>
            <a:r>
              <a:rPr lang="en-US" altLang="en-US" dirty="0"/>
              <a:t>All platforms and web application components have vulnerabilities</a:t>
            </a:r>
          </a:p>
          <a:p>
            <a:pPr lvl="1"/>
            <a:r>
              <a:rPr lang="en-US" altLang="en-US" dirty="0"/>
              <a:t>No matter which platform is used to develop a web application, there is a security hole that attackers can exploit to break into the system</a:t>
            </a:r>
          </a:p>
        </p:txBody>
      </p:sp>
    </p:spTree>
    <p:extLst>
      <p:ext uri="{BB962C8B-B14F-4D97-AF65-F5344CB8AC3E}">
        <p14:creationId xmlns:p14="http://schemas.microsoft.com/office/powerpoint/2010/main" val="13014917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D5683-6427-4250-9469-B355B6E85AC1}"/>
              </a:ext>
            </a:extLst>
          </p:cNvPr>
          <p:cNvSpPr>
            <a:spLocks noGrp="1"/>
          </p:cNvSpPr>
          <p:nvPr>
            <p:ph type="title"/>
          </p:nvPr>
        </p:nvSpPr>
        <p:spPr/>
        <p:txBody>
          <a:bodyPr/>
          <a:lstStyle/>
          <a:p>
            <a:r>
              <a:rPr lang="en-US" altLang="en-US" dirty="0"/>
              <a:t>Web Tools</a:t>
            </a:r>
            <a:endParaRPr lang="en-IN" dirty="0"/>
          </a:p>
        </p:txBody>
      </p:sp>
      <p:sp>
        <p:nvSpPr>
          <p:cNvPr id="3" name="Text Placeholder 2">
            <a:extLst>
              <a:ext uri="{FF2B5EF4-FFF2-40B4-BE49-F238E27FC236}">
                <a16:creationId xmlns:a16="http://schemas.microsoft.com/office/drawing/2014/main" id="{74AD68D5-910D-4169-891C-8EADD729A404}"/>
              </a:ext>
            </a:extLst>
          </p:cNvPr>
          <p:cNvSpPr>
            <a:spLocks noGrp="1"/>
          </p:cNvSpPr>
          <p:nvPr>
            <p:ph type="body" sz="quarter" idx="17"/>
          </p:nvPr>
        </p:nvSpPr>
        <p:spPr/>
        <p:txBody>
          <a:bodyPr/>
          <a:lstStyle/>
          <a:p>
            <a:r>
              <a:rPr lang="en-US" altLang="en-US" dirty="0"/>
              <a:t>Most tools for performing a security test or attacking a network can be found on the Internet and are usually free</a:t>
            </a:r>
          </a:p>
          <a:p>
            <a:r>
              <a:rPr lang="en-US" altLang="en-US" dirty="0"/>
              <a:t>Kali Linux</a:t>
            </a:r>
          </a:p>
          <a:p>
            <a:pPr lvl="1"/>
            <a:r>
              <a:rPr lang="en-US" altLang="en-US" dirty="0"/>
              <a:t>Is packed with free tools for hacking web applications</a:t>
            </a:r>
          </a:p>
          <a:p>
            <a:r>
              <a:rPr lang="en-US" altLang="en-US" dirty="0"/>
              <a:t>You can install new tools with a simple </a:t>
            </a:r>
            <a:r>
              <a:rPr lang="en-US" altLang="en-US" dirty="0">
                <a:latin typeface="Courier New" panose="02070309020205020404" pitchFamily="49" charset="0"/>
                <a:cs typeface="Courier New" panose="02070309020205020404" pitchFamily="49" charset="0"/>
              </a:rPr>
              <a:t>apt-get install packagename </a:t>
            </a:r>
            <a:r>
              <a:rPr lang="en-US" altLang="en-US" dirty="0"/>
              <a:t>command</a:t>
            </a:r>
          </a:p>
          <a:p>
            <a:r>
              <a:rPr lang="en-US" altLang="en-US" dirty="0"/>
              <a:t>Other tools might be more suitable for a specific task</a:t>
            </a:r>
          </a:p>
        </p:txBody>
      </p:sp>
    </p:spTree>
    <p:extLst>
      <p:ext uri="{BB962C8B-B14F-4D97-AF65-F5344CB8AC3E}">
        <p14:creationId xmlns:p14="http://schemas.microsoft.com/office/powerpoint/2010/main" val="2382151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Web Forms (2 of 3)</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dirty="0"/>
              <a:t>Web form example:</a:t>
            </a:r>
          </a:p>
          <a:p>
            <a:pPr lvl="1" eaLnBrk="1" hangingPunct="1">
              <a:buFontTx/>
              <a:buNone/>
            </a:pPr>
            <a:r>
              <a:rPr lang="en-US" altLang="en-US" dirty="0">
                <a:latin typeface="Courier New" panose="02070309020205020404" pitchFamily="49" charset="0"/>
              </a:rPr>
              <a:t>&lt;html&gt;</a:t>
            </a:r>
          </a:p>
          <a:p>
            <a:pPr lvl="1" eaLnBrk="1" hangingPunct="1">
              <a:buFontTx/>
              <a:buNone/>
            </a:pPr>
            <a:r>
              <a:rPr lang="en-US" altLang="en-US" dirty="0">
                <a:latin typeface="Courier New" panose="02070309020205020404" pitchFamily="49" charset="0"/>
              </a:rPr>
              <a:t>&lt;body&gt;</a:t>
            </a:r>
          </a:p>
          <a:p>
            <a:pPr lvl="1" eaLnBrk="1" hangingPunct="1">
              <a:buFontTx/>
              <a:buNone/>
            </a:pPr>
            <a:r>
              <a:rPr lang="en-US" altLang="en-US" dirty="0">
                <a:latin typeface="Courier New" panose="02070309020205020404" pitchFamily="49" charset="0"/>
              </a:rPr>
              <a:t>&lt;form&gt;</a:t>
            </a:r>
          </a:p>
          <a:p>
            <a:pPr lvl="1" eaLnBrk="1" hangingPunct="1">
              <a:buFontTx/>
              <a:buNone/>
            </a:pPr>
            <a:r>
              <a:rPr lang="en-US" altLang="en-US" dirty="0">
                <a:latin typeface="Courier New" panose="02070309020205020404" pitchFamily="49" charset="0"/>
              </a:rPr>
              <a:t>Enter your username:</a:t>
            </a:r>
          </a:p>
          <a:p>
            <a:pPr lvl="1" eaLnBrk="1" hangingPunct="1">
              <a:buFontTx/>
              <a:buNone/>
            </a:pPr>
            <a:r>
              <a:rPr lang="en-US" altLang="en-US" dirty="0">
                <a:latin typeface="Courier New" panose="02070309020205020404" pitchFamily="49" charset="0"/>
              </a:rPr>
              <a:t>&lt;input type="text" name="username"&gt;</a:t>
            </a:r>
          </a:p>
          <a:p>
            <a:pPr lvl="1" eaLnBrk="1" hangingPunct="1">
              <a:buFontTx/>
              <a:buNone/>
            </a:pPr>
            <a:r>
              <a:rPr lang="en-US" altLang="en-US" dirty="0">
                <a:latin typeface="Courier New" panose="02070309020205020404" pitchFamily="49" charset="0"/>
              </a:rPr>
              <a:t>&lt;br&gt;</a:t>
            </a:r>
          </a:p>
          <a:p>
            <a:pPr lvl="1" eaLnBrk="1" hangingPunct="1">
              <a:buFontTx/>
              <a:buNone/>
            </a:pPr>
            <a:r>
              <a:rPr lang="en-US" altLang="en-US" dirty="0">
                <a:latin typeface="Courier New" panose="02070309020205020404" pitchFamily="49" charset="0"/>
              </a:rPr>
              <a:t>Enter your password:</a:t>
            </a:r>
          </a:p>
          <a:p>
            <a:pPr lvl="1" eaLnBrk="1" hangingPunct="1">
              <a:buFontTx/>
              <a:buNone/>
            </a:pPr>
            <a:r>
              <a:rPr lang="en-US" altLang="en-US" dirty="0">
                <a:latin typeface="Courier New" panose="02070309020205020404" pitchFamily="49" charset="0"/>
              </a:rPr>
              <a:t>&lt;input name="password" </a:t>
            </a:r>
            <a:r>
              <a:rPr lang="en-IN" b="0" i="0" u="none" strike="noStrike" baseline="0" dirty="0">
                <a:latin typeface="CourierStd"/>
              </a:rPr>
              <a:t>type="password"&gt;</a:t>
            </a:r>
            <a:endParaRPr lang="en-US" altLang="en-US" dirty="0">
              <a:latin typeface="Courier New" panose="02070309020205020404" pitchFamily="49" charset="0"/>
            </a:endParaRPr>
          </a:p>
          <a:p>
            <a:pPr lvl="1" eaLnBrk="1" hangingPunct="1">
              <a:buFontTx/>
              <a:buNone/>
            </a:pPr>
            <a:r>
              <a:rPr lang="en-US" altLang="en-US" dirty="0">
                <a:latin typeface="Courier New" panose="02070309020205020404" pitchFamily="49" charset="0"/>
              </a:rPr>
              <a:t>&lt;/form&gt;&lt;/body&gt;&lt;/html&gt;</a:t>
            </a:r>
          </a:p>
        </p:txBody>
      </p:sp>
    </p:spTree>
    <p:extLst>
      <p:ext uri="{BB962C8B-B14F-4D97-AF65-F5344CB8AC3E}">
        <p14:creationId xmlns:p14="http://schemas.microsoft.com/office/powerpoint/2010/main" val="4310770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273D-3395-4222-B03C-04C48680F84B}"/>
              </a:ext>
            </a:extLst>
          </p:cNvPr>
          <p:cNvSpPr>
            <a:spLocks noGrp="1"/>
          </p:cNvSpPr>
          <p:nvPr>
            <p:ph type="title"/>
          </p:nvPr>
        </p:nvSpPr>
        <p:spPr/>
        <p:txBody>
          <a:bodyPr/>
          <a:lstStyle/>
          <a:p>
            <a:r>
              <a:rPr lang="en-US" altLang="en-US" dirty="0"/>
              <a:t>Firefox and Chrome Built-In Developer Tools</a:t>
            </a:r>
            <a:endParaRPr lang="en-IN" dirty="0"/>
          </a:p>
        </p:txBody>
      </p:sp>
      <p:sp>
        <p:nvSpPr>
          <p:cNvPr id="6" name="Text Placeholder 5">
            <a:extLst>
              <a:ext uri="{FF2B5EF4-FFF2-40B4-BE49-F238E27FC236}">
                <a16:creationId xmlns:a16="http://schemas.microsoft.com/office/drawing/2014/main" id="{6FC6EBF5-6CE9-4157-9D03-09B75AB1CEA7}"/>
              </a:ext>
            </a:extLst>
          </p:cNvPr>
          <p:cNvSpPr>
            <a:spLocks noGrp="1"/>
          </p:cNvSpPr>
          <p:nvPr>
            <p:ph type="body" sz="quarter" idx="17"/>
          </p:nvPr>
        </p:nvSpPr>
        <p:spPr>
          <a:xfrm>
            <a:off x="743576" y="1638300"/>
            <a:ext cx="4463854" cy="3476141"/>
          </a:xfrm>
        </p:spPr>
        <p:txBody>
          <a:bodyPr>
            <a:normAutofit/>
          </a:bodyPr>
          <a:lstStyle/>
          <a:p>
            <a:r>
              <a:rPr lang="en-US" altLang="en-US" dirty="0"/>
              <a:t>Both come with similar set of developer tools </a:t>
            </a:r>
          </a:p>
          <a:p>
            <a:pPr lvl="1"/>
            <a:r>
              <a:rPr lang="en-US" altLang="en-US" dirty="0"/>
              <a:t>Useful for an application security tester</a:t>
            </a:r>
          </a:p>
          <a:p>
            <a:r>
              <a:rPr lang="en-US" altLang="en-US" dirty="0"/>
              <a:t>Allow an attacker to: </a:t>
            </a:r>
          </a:p>
          <a:p>
            <a:pPr lvl="1"/>
            <a:r>
              <a:rPr lang="en-US" altLang="en-US" dirty="0"/>
              <a:t>View parameters in requests</a:t>
            </a:r>
          </a:p>
          <a:p>
            <a:pPr lvl="1"/>
            <a:r>
              <a:rPr lang="en-US" altLang="en-US" dirty="0"/>
              <a:t>Examine cookies</a:t>
            </a:r>
          </a:p>
          <a:p>
            <a:pPr lvl="1"/>
            <a:r>
              <a:rPr lang="en-US" altLang="en-US" dirty="0"/>
              <a:t>Tamper with and resend requests</a:t>
            </a:r>
          </a:p>
        </p:txBody>
      </p:sp>
      <p:pic>
        <p:nvPicPr>
          <p:cNvPr id="11" name="Picture Placeholder 10" descr="A web browser showing the Admin lost password challenge exercise page in WebGoat on the top part of the browser window, and the Firefox developer tool Network “Edit and Resend” feature on the bottom.">
            <a:extLst>
              <a:ext uri="{FF2B5EF4-FFF2-40B4-BE49-F238E27FC236}">
                <a16:creationId xmlns:a16="http://schemas.microsoft.com/office/drawing/2014/main" id="{AA561A1A-AEBD-49DA-A465-3FEA5565E374}"/>
              </a:ext>
            </a:extLst>
          </p:cNvPr>
          <p:cNvPicPr>
            <a:picLocks noGrp="1" noChangeAspect="1"/>
          </p:cNvPicPr>
          <p:nvPr>
            <p:ph type="pic" sz="quarter" idx="10"/>
          </p:nvPr>
        </p:nvPicPr>
        <p:blipFill rotWithShape="1">
          <a:blip r:embed="rId2"/>
          <a:srcRect t="-1340" b="-87"/>
          <a:stretch/>
        </p:blipFill>
        <p:spPr>
          <a:xfrm>
            <a:off x="5443403" y="1475514"/>
            <a:ext cx="6397301" cy="4522330"/>
          </a:xfrm>
        </p:spPr>
      </p:pic>
    </p:spTree>
    <p:extLst>
      <p:ext uri="{BB962C8B-B14F-4D97-AF65-F5344CB8AC3E}">
        <p14:creationId xmlns:p14="http://schemas.microsoft.com/office/powerpoint/2010/main" val="31822302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E4F83-A026-4DB2-B5C9-D2B8A8042D0B}"/>
              </a:ext>
            </a:extLst>
          </p:cNvPr>
          <p:cNvSpPr>
            <a:spLocks noGrp="1"/>
          </p:cNvSpPr>
          <p:nvPr>
            <p:ph type="title"/>
          </p:nvPr>
        </p:nvSpPr>
        <p:spPr/>
        <p:txBody>
          <a:bodyPr/>
          <a:lstStyle/>
          <a:p>
            <a:r>
              <a:rPr lang="en-US" altLang="en-US" dirty="0"/>
              <a:t>Burp Suite and Zed Attack Proxy (1 of 2)</a:t>
            </a:r>
            <a:endParaRPr lang="en-IN" dirty="0"/>
          </a:p>
        </p:txBody>
      </p:sp>
      <p:sp>
        <p:nvSpPr>
          <p:cNvPr id="3" name="Text Placeholder 2">
            <a:extLst>
              <a:ext uri="{FF2B5EF4-FFF2-40B4-BE49-F238E27FC236}">
                <a16:creationId xmlns:a16="http://schemas.microsoft.com/office/drawing/2014/main" id="{933F05CC-6DC1-41C0-B11E-FB15AA9AAF04}"/>
              </a:ext>
            </a:extLst>
          </p:cNvPr>
          <p:cNvSpPr>
            <a:spLocks noGrp="1"/>
          </p:cNvSpPr>
          <p:nvPr>
            <p:ph type="body" sz="quarter" idx="17"/>
          </p:nvPr>
        </p:nvSpPr>
        <p:spPr/>
        <p:txBody>
          <a:bodyPr/>
          <a:lstStyle/>
          <a:p>
            <a:r>
              <a:rPr lang="en-US" altLang="en-US" dirty="0"/>
              <a:t>Burp Suite</a:t>
            </a:r>
          </a:p>
          <a:p>
            <a:pPr lvl="1"/>
            <a:r>
              <a:rPr lang="en-US" altLang="en-US" dirty="0"/>
              <a:t>Included in Kali Linux</a:t>
            </a:r>
          </a:p>
          <a:p>
            <a:pPr lvl="1"/>
            <a:r>
              <a:rPr lang="en-US" altLang="en-US" dirty="0"/>
              <a:t>Offers the tester a number of features for testing web applications and web services</a:t>
            </a:r>
          </a:p>
          <a:p>
            <a:pPr lvl="1"/>
            <a:r>
              <a:rPr lang="en-US" altLang="en-US" dirty="0"/>
              <a:t>Allows you to intercept traffic between the web browser and the server so that you can inspect and manipulate requests before sending it to the server</a:t>
            </a:r>
          </a:p>
          <a:p>
            <a:pPr lvl="1"/>
            <a:r>
              <a:rPr lang="en-US" altLang="en-US" dirty="0"/>
              <a:t>Crawl, scan, and use brute force on applications</a:t>
            </a:r>
          </a:p>
          <a:p>
            <a:r>
              <a:rPr lang="en-US" altLang="en-US" dirty="0"/>
              <a:t>Zed Attack Proxy</a:t>
            </a:r>
          </a:p>
          <a:p>
            <a:pPr lvl="1"/>
            <a:r>
              <a:rPr lang="en-US" altLang="en-US" dirty="0"/>
              <a:t>Can be used interchangeably with Burp Suite</a:t>
            </a:r>
          </a:p>
        </p:txBody>
      </p:sp>
    </p:spTree>
    <p:extLst>
      <p:ext uri="{BB962C8B-B14F-4D97-AF65-F5344CB8AC3E}">
        <p14:creationId xmlns:p14="http://schemas.microsoft.com/office/powerpoint/2010/main" val="316133953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21DB9-2925-43E1-A42E-8DDA092D7835}"/>
              </a:ext>
            </a:extLst>
          </p:cNvPr>
          <p:cNvSpPr>
            <a:spLocks noGrp="1"/>
          </p:cNvSpPr>
          <p:nvPr>
            <p:ph type="title"/>
          </p:nvPr>
        </p:nvSpPr>
        <p:spPr/>
        <p:txBody>
          <a:bodyPr/>
          <a:lstStyle/>
          <a:p>
            <a:r>
              <a:rPr lang="en-US" altLang="en-US" dirty="0"/>
              <a:t>Burp Suite and Zed Attack Proxy (2 of 2)</a:t>
            </a:r>
            <a:endParaRPr lang="en-IN" dirty="0"/>
          </a:p>
        </p:txBody>
      </p:sp>
      <p:pic>
        <p:nvPicPr>
          <p:cNvPr id="15" name="Picture Placeholder 14" descr="A browser window attempting to navigate to the website c b c dot c a is shown on the left and the Burp Suite intercepting proxy with that browser attempt intercepted and its details displayed.">
            <a:extLst>
              <a:ext uri="{FF2B5EF4-FFF2-40B4-BE49-F238E27FC236}">
                <a16:creationId xmlns:a16="http://schemas.microsoft.com/office/drawing/2014/main" id="{B8BB272D-CEB2-41D7-85F6-5F1D1EDA93F9}"/>
              </a:ext>
            </a:extLst>
          </p:cNvPr>
          <p:cNvPicPr>
            <a:picLocks noGrp="1" noChangeAspect="1"/>
          </p:cNvPicPr>
          <p:nvPr>
            <p:ph type="pic" sz="quarter" idx="10"/>
          </p:nvPr>
        </p:nvPicPr>
        <p:blipFill rotWithShape="1">
          <a:blip r:embed="rId2"/>
          <a:srcRect l="883" r="112"/>
          <a:stretch/>
        </p:blipFill>
        <p:spPr>
          <a:xfrm>
            <a:off x="939301" y="1149661"/>
            <a:ext cx="8911525" cy="4259263"/>
          </a:xfrm>
        </p:spPr>
      </p:pic>
      <p:sp>
        <p:nvSpPr>
          <p:cNvPr id="9" name="Text Placeholder 8">
            <a:extLst>
              <a:ext uri="{FF2B5EF4-FFF2-40B4-BE49-F238E27FC236}">
                <a16:creationId xmlns:a16="http://schemas.microsoft.com/office/drawing/2014/main" id="{998495DB-2D55-43AD-B0CD-710199B7F5D9}"/>
              </a:ext>
            </a:extLst>
          </p:cNvPr>
          <p:cNvSpPr>
            <a:spLocks noGrp="1"/>
          </p:cNvSpPr>
          <p:nvPr>
            <p:ph type="body" sz="quarter" idx="12"/>
          </p:nvPr>
        </p:nvSpPr>
        <p:spPr>
          <a:xfrm rot="16200000">
            <a:off x="8128263" y="3261029"/>
            <a:ext cx="3707552" cy="262425"/>
          </a:xfrm>
        </p:spPr>
        <p:txBody>
          <a:bodyPr/>
          <a:lstStyle/>
          <a:p>
            <a:r>
              <a:rPr lang="en-IN" dirty="0"/>
              <a:t>Source: Burp Suite</a:t>
            </a:r>
          </a:p>
        </p:txBody>
      </p:sp>
      <p:sp>
        <p:nvSpPr>
          <p:cNvPr id="5" name="Text Placeholder 4">
            <a:extLst>
              <a:ext uri="{FF2B5EF4-FFF2-40B4-BE49-F238E27FC236}">
                <a16:creationId xmlns:a16="http://schemas.microsoft.com/office/drawing/2014/main" id="{C796B696-6F10-45BA-A18F-40806705A760}"/>
              </a:ext>
            </a:extLst>
          </p:cNvPr>
          <p:cNvSpPr>
            <a:spLocks noGrp="1"/>
          </p:cNvSpPr>
          <p:nvPr>
            <p:ph type="body" sz="quarter" idx="11"/>
          </p:nvPr>
        </p:nvSpPr>
        <p:spPr>
          <a:xfrm>
            <a:off x="3162377" y="5713302"/>
            <a:ext cx="4465371" cy="443151"/>
          </a:xfrm>
        </p:spPr>
        <p:txBody>
          <a:bodyPr/>
          <a:lstStyle/>
          <a:p>
            <a:r>
              <a:rPr lang="fr-FR" b="1" dirty="0"/>
              <a:t>Figure 10-14 </a:t>
            </a:r>
            <a:r>
              <a:rPr lang="fr-FR" dirty="0"/>
              <a:t>Burp Suite intercepting proxy</a:t>
            </a:r>
            <a:endParaRPr lang="en-IN" dirty="0"/>
          </a:p>
        </p:txBody>
      </p:sp>
    </p:spTree>
    <p:extLst>
      <p:ext uri="{BB962C8B-B14F-4D97-AF65-F5344CB8AC3E}">
        <p14:creationId xmlns:p14="http://schemas.microsoft.com/office/powerpoint/2010/main" val="7075429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D02B8-06F7-4442-85D5-FD88027E6475}"/>
              </a:ext>
            </a:extLst>
          </p:cNvPr>
          <p:cNvSpPr>
            <a:spLocks noGrp="1"/>
          </p:cNvSpPr>
          <p:nvPr>
            <p:ph type="title"/>
          </p:nvPr>
        </p:nvSpPr>
        <p:spPr/>
        <p:txBody>
          <a:bodyPr/>
          <a:lstStyle/>
          <a:p>
            <a:r>
              <a:rPr lang="en-US" altLang="en-US" dirty="0"/>
              <a:t>Wapiti</a:t>
            </a:r>
            <a:endParaRPr lang="en-IN" dirty="0"/>
          </a:p>
        </p:txBody>
      </p:sp>
      <p:sp>
        <p:nvSpPr>
          <p:cNvPr id="3" name="Text Placeholder 2">
            <a:extLst>
              <a:ext uri="{FF2B5EF4-FFF2-40B4-BE49-F238E27FC236}">
                <a16:creationId xmlns:a16="http://schemas.microsoft.com/office/drawing/2014/main" id="{B916D3A9-93D4-456B-9AF8-7CC824C18B53}"/>
              </a:ext>
            </a:extLst>
          </p:cNvPr>
          <p:cNvSpPr>
            <a:spLocks noGrp="1"/>
          </p:cNvSpPr>
          <p:nvPr>
            <p:ph type="body" sz="quarter" idx="17"/>
          </p:nvPr>
        </p:nvSpPr>
        <p:spPr/>
        <p:txBody>
          <a:bodyPr/>
          <a:lstStyle/>
          <a:p>
            <a:r>
              <a:rPr lang="en-US" altLang="en-US" dirty="0"/>
              <a:t>Web application vulnerability scanner </a:t>
            </a:r>
          </a:p>
          <a:p>
            <a:r>
              <a:rPr lang="en-US" altLang="en-US" dirty="0"/>
              <a:t>Uses a black box approach</a:t>
            </a:r>
          </a:p>
          <a:p>
            <a:pPr lvl="1"/>
            <a:r>
              <a:rPr lang="en-US" altLang="en-US" dirty="0"/>
              <a:t>Doesn’t inspect code</a:t>
            </a:r>
          </a:p>
          <a:p>
            <a:pPr lvl="1"/>
            <a:r>
              <a:rPr lang="en-US" altLang="en-US" dirty="0"/>
              <a:t>Inspects a website by searching from the outside </a:t>
            </a:r>
          </a:p>
          <a:p>
            <a:pPr lvl="2"/>
            <a:r>
              <a:rPr lang="en-US" altLang="en-US" dirty="0"/>
              <a:t>Ways to take advantage of XSS, SQL, PHP, JSP, and file-handling vulnerabilities</a:t>
            </a:r>
          </a:p>
          <a:p>
            <a:pPr lvl="1"/>
            <a:r>
              <a:rPr lang="en-US" altLang="en-US" dirty="0"/>
              <a:t>Uses “fuzzing”</a:t>
            </a:r>
          </a:p>
          <a:p>
            <a:pPr lvl="2"/>
            <a:r>
              <a:rPr lang="en-US" altLang="en-US" dirty="0"/>
              <a:t>Trying to inject data into whatever will accept it</a:t>
            </a:r>
          </a:p>
        </p:txBody>
      </p:sp>
    </p:spTree>
    <p:extLst>
      <p:ext uri="{BB962C8B-B14F-4D97-AF65-F5344CB8AC3E}">
        <p14:creationId xmlns:p14="http://schemas.microsoft.com/office/powerpoint/2010/main" val="12452115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Self-Assessment</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Recall the differences between Common Gateway Interface (CGI ) and Active Server Pages (ASP).</a:t>
            </a:r>
          </a:p>
          <a:p>
            <a:endParaRPr lang="en-US" sz="2000" dirty="0"/>
          </a:p>
          <a:p>
            <a:r>
              <a:rPr lang="en-US" sz="2000" dirty="0"/>
              <a:t>Describe the different types of scripting languages used to develop webpages.</a:t>
            </a:r>
          </a:p>
        </p:txBody>
      </p:sp>
    </p:spTree>
    <p:extLst>
      <p:ext uri="{BB962C8B-B14F-4D97-AF65-F5344CB8AC3E}">
        <p14:creationId xmlns:p14="http://schemas.microsoft.com/office/powerpoint/2010/main" val="4221364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342AD-DDF0-41F9-8D3B-F503518D0C04}"/>
              </a:ext>
            </a:extLst>
          </p:cNvPr>
          <p:cNvSpPr>
            <a:spLocks noGrp="1"/>
          </p:cNvSpPr>
          <p:nvPr>
            <p:ph type="title"/>
          </p:nvPr>
        </p:nvSpPr>
        <p:spPr/>
        <p:txBody>
          <a:bodyPr/>
          <a:lstStyle/>
          <a:p>
            <a:r>
              <a:rPr lang="en-US" altLang="en-US" dirty="0"/>
              <a:t>Summary</a:t>
            </a:r>
            <a:endParaRPr lang="en-IN" dirty="0"/>
          </a:p>
        </p:txBody>
      </p:sp>
      <p:sp>
        <p:nvSpPr>
          <p:cNvPr id="6" name="Text Placeholder 5">
            <a:extLst>
              <a:ext uri="{FF2B5EF4-FFF2-40B4-BE49-F238E27FC236}">
                <a16:creationId xmlns:a16="http://schemas.microsoft.com/office/drawing/2014/main" id="{E56306B4-6735-4A22-8850-DE8193C7B207}"/>
              </a:ext>
            </a:extLst>
          </p:cNvPr>
          <p:cNvSpPr>
            <a:spLocks noGrp="1"/>
          </p:cNvSpPr>
          <p:nvPr>
            <p:ph type="body" sz="quarter" idx="17"/>
          </p:nvPr>
        </p:nvSpPr>
        <p:spPr/>
        <p:txBody>
          <a:bodyPr/>
          <a:lstStyle/>
          <a:p>
            <a:r>
              <a:rPr lang="en-US" altLang="en-US" dirty="0"/>
              <a:t>Now that the lesson has ended, you should be able to:</a:t>
            </a:r>
          </a:p>
          <a:p>
            <a:pPr lvl="1"/>
            <a:r>
              <a:rPr lang="en-US" altLang="en-US" dirty="0"/>
              <a:t>Describe web applications</a:t>
            </a:r>
          </a:p>
          <a:p>
            <a:pPr lvl="1"/>
            <a:r>
              <a:rPr lang="en-US" altLang="en-US" dirty="0"/>
              <a:t>Explain web application vulnerabilities</a:t>
            </a:r>
          </a:p>
          <a:p>
            <a:pPr lvl="1"/>
            <a:r>
              <a:rPr lang="en-US" altLang="en-US" dirty="0"/>
              <a:t>Describe the tools used to attack web servers</a:t>
            </a:r>
          </a:p>
        </p:txBody>
      </p:sp>
    </p:spTree>
    <p:extLst>
      <p:ext uri="{BB962C8B-B14F-4D97-AF65-F5344CB8AC3E}">
        <p14:creationId xmlns:p14="http://schemas.microsoft.com/office/powerpoint/2010/main" val="741750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Web Forms (3 of 3)</a:t>
            </a:r>
            <a:endParaRPr lang="en-IN" dirty="0"/>
          </a:p>
        </p:txBody>
      </p:sp>
      <p:pic>
        <p:nvPicPr>
          <p:cNvPr id="14" name="Picture Placeholder 13" descr="Firefox web browser displaying a simple web form with a username input field and a password input field">
            <a:extLst>
              <a:ext uri="{FF2B5EF4-FFF2-40B4-BE49-F238E27FC236}">
                <a16:creationId xmlns:a16="http://schemas.microsoft.com/office/drawing/2014/main" id="{FFBACD87-7CDA-488D-9103-4DE6396D17A5}"/>
              </a:ext>
            </a:extLst>
          </p:cNvPr>
          <p:cNvPicPr>
            <a:picLocks noGrp="1" noChangeAspect="1"/>
          </p:cNvPicPr>
          <p:nvPr>
            <p:ph type="pic" sz="quarter" idx="10"/>
          </p:nvPr>
        </p:nvPicPr>
        <p:blipFill rotWithShape="1">
          <a:blip r:embed="rId2"/>
          <a:srcRect l="1617" r="-235"/>
          <a:stretch/>
        </p:blipFill>
        <p:spPr>
          <a:xfrm>
            <a:off x="588062" y="1373869"/>
            <a:ext cx="6902398" cy="4269769"/>
          </a:xfrm>
        </p:spPr>
      </p:pic>
      <p:sp>
        <p:nvSpPr>
          <p:cNvPr id="10" name="Text Placeholder 9">
            <a:extLst>
              <a:ext uri="{FF2B5EF4-FFF2-40B4-BE49-F238E27FC236}">
                <a16:creationId xmlns:a16="http://schemas.microsoft.com/office/drawing/2014/main" id="{312E4F1C-C81A-4167-8A17-161D55A7DE9A}"/>
              </a:ext>
            </a:extLst>
          </p:cNvPr>
          <p:cNvSpPr>
            <a:spLocks noGrp="1"/>
          </p:cNvSpPr>
          <p:nvPr>
            <p:ph type="body" sz="quarter" idx="12"/>
          </p:nvPr>
        </p:nvSpPr>
        <p:spPr>
          <a:xfrm rot="16200000">
            <a:off x="5705399" y="3525252"/>
            <a:ext cx="3707552" cy="262425"/>
          </a:xfrm>
        </p:spPr>
        <p:txBody>
          <a:bodyPr/>
          <a:lstStyle/>
          <a:p>
            <a:r>
              <a:rPr lang="en-IN" dirty="0"/>
              <a:t>Source: Mozilla Firefox</a:t>
            </a:r>
          </a:p>
        </p:txBody>
      </p:sp>
      <p:sp>
        <p:nvSpPr>
          <p:cNvPr id="9" name="Text Placeholder 8">
            <a:extLst>
              <a:ext uri="{FF2B5EF4-FFF2-40B4-BE49-F238E27FC236}">
                <a16:creationId xmlns:a16="http://schemas.microsoft.com/office/drawing/2014/main" id="{5D206FA8-96BC-4B82-8D2E-A6732DE964D4}"/>
              </a:ext>
            </a:extLst>
          </p:cNvPr>
          <p:cNvSpPr>
            <a:spLocks noGrp="1"/>
          </p:cNvSpPr>
          <p:nvPr>
            <p:ph type="body" sz="quarter" idx="11"/>
          </p:nvPr>
        </p:nvSpPr>
        <p:spPr>
          <a:xfrm>
            <a:off x="7944192" y="4455667"/>
            <a:ext cx="3976406" cy="806143"/>
          </a:xfrm>
        </p:spPr>
        <p:txBody>
          <a:bodyPr/>
          <a:lstStyle/>
          <a:p>
            <a:r>
              <a:rPr lang="en-US" b="1" dirty="0"/>
              <a:t>Figure 10-1 </a:t>
            </a:r>
            <a:r>
              <a:rPr lang="en-US" dirty="0"/>
              <a:t>HTML webpage with a form</a:t>
            </a:r>
            <a:endParaRPr lang="en-IN" dirty="0"/>
          </a:p>
        </p:txBody>
      </p:sp>
    </p:spTree>
    <p:extLst>
      <p:ext uri="{BB962C8B-B14F-4D97-AF65-F5344CB8AC3E}">
        <p14:creationId xmlns:p14="http://schemas.microsoft.com/office/powerpoint/2010/main" val="3877498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Common Gateway Interface (CGI) (1 of 2) </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r>
              <a:rPr lang="en-US" altLang="en-US" dirty="0"/>
              <a:t>Handles moving data from a web server to a web browser</a:t>
            </a:r>
          </a:p>
          <a:p>
            <a:r>
              <a:rPr lang="en-US" altLang="en-US" dirty="0"/>
              <a:t>Enables web designers to create dynamic HTML web applications</a:t>
            </a:r>
          </a:p>
          <a:p>
            <a:r>
              <a:rPr lang="en-US" altLang="en-US" dirty="0"/>
              <a:t>Many dynamic webpages are created with CGI and scripting languages</a:t>
            </a:r>
          </a:p>
          <a:p>
            <a:r>
              <a:rPr lang="en-US" altLang="en-US" dirty="0"/>
              <a:t>Interface that determines how a web server passes data to a web browser</a:t>
            </a:r>
          </a:p>
          <a:p>
            <a:pPr lvl="1"/>
            <a:r>
              <a:rPr lang="en-US" altLang="en-US" dirty="0"/>
              <a:t>Relies on Perl or another scripting or programming language to create dynamic webpages</a:t>
            </a:r>
          </a:p>
          <a:p>
            <a:r>
              <a:rPr lang="en-US" altLang="en-US" dirty="0"/>
              <a:t>Main role</a:t>
            </a:r>
          </a:p>
          <a:p>
            <a:pPr lvl="1"/>
            <a:r>
              <a:rPr lang="en-US" altLang="en-US" dirty="0"/>
              <a:t>Passing data between a web server and web browser</a:t>
            </a:r>
          </a:p>
        </p:txBody>
      </p:sp>
    </p:spTree>
    <p:extLst>
      <p:ext uri="{BB962C8B-B14F-4D97-AF65-F5344CB8AC3E}">
        <p14:creationId xmlns:p14="http://schemas.microsoft.com/office/powerpoint/2010/main" val="2953884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Common Gateway Interface (CGI) (2 of 2) </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dirty="0"/>
              <a:t>CGI programs can be written in many programming and scripting languages</a:t>
            </a:r>
          </a:p>
          <a:p>
            <a:pPr lvl="1"/>
            <a:r>
              <a:rPr lang="en-US" altLang="en-US" dirty="0"/>
              <a:t>C/C++, Perl, UNIX shells, Visual Basic, and Java </a:t>
            </a:r>
          </a:p>
          <a:p>
            <a:r>
              <a:rPr lang="en-US" altLang="en-US" dirty="0"/>
              <a:t>CGI example displaying “Hello Security Testers” written in Perl:</a:t>
            </a:r>
          </a:p>
          <a:p>
            <a:pPr lvl="1" eaLnBrk="1" hangingPunct="1">
              <a:buFontTx/>
              <a:buNone/>
            </a:pPr>
            <a:endParaRPr lang="en-US" altLang="en-US" sz="1800" dirty="0">
              <a:latin typeface="Courier New" panose="02070309020205020404" pitchFamily="49" charset="0"/>
            </a:endParaRPr>
          </a:p>
          <a:p>
            <a:pPr lvl="1" eaLnBrk="1" hangingPunct="1">
              <a:buFontTx/>
              <a:buNone/>
            </a:pPr>
            <a:r>
              <a:rPr lang="en-US" altLang="en-US" dirty="0">
                <a:latin typeface="Courier New" panose="02070309020205020404" pitchFamily="49" charset="0"/>
              </a:rPr>
              <a:t>#!/usr/bin/perl</a:t>
            </a:r>
          </a:p>
          <a:p>
            <a:pPr lvl="1" eaLnBrk="1" hangingPunct="1">
              <a:buFontTx/>
              <a:buNone/>
            </a:pPr>
            <a:r>
              <a:rPr lang="en-US" altLang="en-US" dirty="0">
                <a:latin typeface="Courier New" panose="02070309020205020404" pitchFamily="49" charset="0"/>
              </a:rPr>
              <a:t>print "Content-type: text/html\n\n";</a:t>
            </a:r>
          </a:p>
          <a:p>
            <a:pPr lvl="1" eaLnBrk="1" hangingPunct="1">
              <a:buFontTx/>
              <a:buNone/>
            </a:pPr>
            <a:r>
              <a:rPr lang="en-US" altLang="en-US" dirty="0">
                <a:latin typeface="Courier New" panose="02070309020205020404" pitchFamily="49" charset="0"/>
              </a:rPr>
              <a:t>print "Hello Security Testers!";</a:t>
            </a:r>
          </a:p>
        </p:txBody>
      </p:sp>
    </p:spTree>
    <p:extLst>
      <p:ext uri="{BB962C8B-B14F-4D97-AF65-F5344CB8AC3E}">
        <p14:creationId xmlns:p14="http://schemas.microsoft.com/office/powerpoint/2010/main" val="1249423098"/>
      </p:ext>
    </p:extLst>
  </p:cSld>
  <p:clrMapOvr>
    <a:masterClrMapping/>
  </p:clrMapOvr>
</p:sld>
</file>

<file path=ppt/theme/theme1.xml><?xml version="1.0" encoding="utf-8"?>
<a:theme xmlns:a="http://schemas.openxmlformats.org/drawingml/2006/main" name="Office Theme">
  <a:themeElements>
    <a:clrScheme name="Custom 3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11892"/>
      </a:hlink>
      <a:folHlink>
        <a:srgbClr val="00206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CBD9E0DAEFC3E40A59C31973342194A" ma:contentTypeVersion="" ma:contentTypeDescription="Create a new document." ma:contentTypeScope="" ma:versionID="f864db225ba7641a71a5bcc0ce4d9915">
  <xsd:schema xmlns:xsd="http://www.w3.org/2001/XMLSchema" xmlns:xs="http://www.w3.org/2001/XMLSchema" xmlns:p="http://schemas.microsoft.com/office/2006/metadata/properties" xmlns:ns2="5b47f0fb-e24d-44b9-89a4-ff46b5ce035f" xmlns:ns3="dbac95d4-689a-4a2b-9845-ea50641fb23b" targetNamespace="http://schemas.microsoft.com/office/2006/metadata/properties" ma:root="true" ma:fieldsID="ca0abe68bfd46ce60dddf86ace54f11b" ns2:_="" ns3:_="">
    <xsd:import namespace="5b47f0fb-e24d-44b9-89a4-ff46b5ce035f"/>
    <xsd:import namespace="dbac95d4-689a-4a2b-9845-ea50641fb23b"/>
    <xsd:element name="properties">
      <xsd:complexType>
        <xsd:sequence>
          <xsd:element name="documentManagement">
            <xsd:complexType>
              <xsd:all>
                <xsd:element ref="ns2:SharedWithUsers" minOccurs="0"/>
                <xsd:element ref="ns2:SharedWithDetails" minOccurs="0"/>
                <xsd:element ref="ns3:Team_x0020_Members" minOccurs="0"/>
                <xsd:element ref="ns3:test1" minOccurs="0"/>
                <xsd:element ref="ns2:LastSharedByUser" minOccurs="0"/>
                <xsd:element ref="ns2:LastSharedByTime"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47f0fb-e24d-44b9-89a4-ff46b5ce035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bac95d4-689a-4a2b-9845-ea50641fb23b" elementFormDefault="qualified">
    <xsd:import namespace="http://schemas.microsoft.com/office/2006/documentManagement/types"/>
    <xsd:import namespace="http://schemas.microsoft.com/office/infopath/2007/PartnerControls"/>
    <xsd:element name="Team_x0020_Members" ma:index="10" nillable="true" ma:displayName="Team Members" ma:SearchPeopleOnly="false" ma:SharePointGroup="0" ma:internalName="Team_x0020_Members">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est1" ma:index="11" nillable="true" ma:displayName="test1" ma:internalName="test1">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5b47f0fb-e24d-44b9-89a4-ff46b5ce035f">
      <UserInfo>
        <DisplayName/>
        <AccountId xsi:nil="true"/>
        <AccountType/>
      </UserInfo>
    </SharedWithUsers>
    <test1 xmlns="dbac95d4-689a-4a2b-9845-ea50641fb23b" xsi:nil="true"/>
    <Team_x0020_Members xmlns="dbac95d4-689a-4a2b-9845-ea50641fb23b">
      <UserInfo>
        <DisplayName/>
        <AccountId xsi:nil="true"/>
        <AccountType/>
      </UserInfo>
    </Team_x0020_Members>
  </documentManagement>
</p:properties>
</file>

<file path=customXml/itemProps1.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2.xml><?xml version="1.0" encoding="utf-8"?>
<ds:datastoreItem xmlns:ds="http://schemas.openxmlformats.org/officeDocument/2006/customXml" ds:itemID="{A7E3CE7F-DB89-4155-88C3-5669EA883D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47f0fb-e24d-44b9-89a4-ff46b5ce035f"/>
    <ds:schemaRef ds:uri="dbac95d4-689a-4a2b-9845-ea50641fb2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9BA192-EF86-48DF-982C-2C526A268392}">
  <ds:schemaRefs>
    <ds:schemaRef ds:uri="http://schemas.microsoft.com/office/infopath/2007/PartnerControls"/>
    <ds:schemaRef ds:uri="http://purl.org/dc/elements/1.1/"/>
    <ds:schemaRef ds:uri="http://schemas.microsoft.com/office/2006/metadata/properties"/>
    <ds:schemaRef ds:uri="http://purl.org/dc/terms/"/>
    <ds:schemaRef ds:uri="0f302c04-584d-4df5-8948-8b6dd1f3c1a5"/>
    <ds:schemaRef ds:uri="http://schemas.openxmlformats.org/package/2006/metadata/core-properties"/>
    <ds:schemaRef ds:uri="http://schemas.microsoft.com/office/2006/documentManagement/types"/>
    <ds:schemaRef ds:uri="48fa25a7-52b6-4e1f-81c8-80356bf0725f"/>
    <ds:schemaRef ds:uri="http://www.w3.org/XML/1998/namespace"/>
    <ds:schemaRef ds:uri="http://purl.org/dc/dcmitype/"/>
    <ds:schemaRef ds:uri="5b47f0fb-e24d-44b9-89a4-ff46b5ce035f"/>
    <ds:schemaRef ds:uri="dbac95d4-689a-4a2b-9845-ea50641fb23b"/>
  </ds:schemaRefs>
</ds:datastoreItem>
</file>

<file path=docProps/app.xml><?xml version="1.0" encoding="utf-8"?>
<Properties xmlns="http://schemas.openxmlformats.org/officeDocument/2006/extended-properties" xmlns:vt="http://schemas.openxmlformats.org/officeDocument/2006/docPropsVTypes">
  <TotalTime>17398</TotalTime>
  <Words>4100</Words>
  <Application>Microsoft Office PowerPoint</Application>
  <PresentationFormat>Widescreen</PresentationFormat>
  <Paragraphs>530</Paragraphs>
  <Slides>65</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65</vt:i4>
      </vt:variant>
    </vt:vector>
  </HeadingPairs>
  <TitlesOfParts>
    <vt:vector size="74" baseType="lpstr">
      <vt:lpstr>Arial</vt:lpstr>
      <vt:lpstr>Arial</vt:lpstr>
      <vt:lpstr>Calibri</vt:lpstr>
      <vt:lpstr>Courier New</vt:lpstr>
      <vt:lpstr>CourierStd</vt:lpstr>
      <vt:lpstr>Helvetica</vt:lpstr>
      <vt:lpstr>Open Sans</vt:lpstr>
      <vt:lpstr>Summer Font</vt:lpstr>
      <vt:lpstr>Office Theme</vt:lpstr>
      <vt:lpstr>Hands-On Ethical Hacking and Network Defense, Edition 4</vt:lpstr>
      <vt:lpstr>Module Objectives</vt:lpstr>
      <vt:lpstr>Understanding Web Applications</vt:lpstr>
      <vt:lpstr>Web Applications Components</vt:lpstr>
      <vt:lpstr>Web Forms (1 of 3)</vt:lpstr>
      <vt:lpstr>Web Forms (2 of 3)</vt:lpstr>
      <vt:lpstr>Web Forms (3 of 3)</vt:lpstr>
      <vt:lpstr>Common Gateway Interface (CGI) (1 of 2) </vt:lpstr>
      <vt:lpstr>Common Gateway Interface (CGI) (2 of 2) </vt:lpstr>
      <vt:lpstr>Third-Party Frameworks and Libraries</vt:lpstr>
      <vt:lpstr>Active Server Pages (1 of 2) </vt:lpstr>
      <vt:lpstr>Active Server Pages (2 of 2) </vt:lpstr>
      <vt:lpstr>Apache Web Server</vt:lpstr>
      <vt:lpstr>Using Scripting Languages</vt:lpstr>
      <vt:lpstr>PHP Hypertext Processor (PHP) (1 of 2)</vt:lpstr>
      <vt:lpstr>PHP Hypertext Processor (PHP) (2 of 2)</vt:lpstr>
      <vt:lpstr>Cold Fusion (1 of 2)</vt:lpstr>
      <vt:lpstr>Cold Fusion (2 of 2)</vt:lpstr>
      <vt:lpstr>JavaScript (1 of 4) </vt:lpstr>
      <vt:lpstr>JavaScript (2 of 4) </vt:lpstr>
      <vt:lpstr>JavaScript (3 of 4) </vt:lpstr>
      <vt:lpstr>JavaScript (4 of 4) </vt:lpstr>
      <vt:lpstr>Connecting to Databases</vt:lpstr>
      <vt:lpstr>Open Database Connectivity</vt:lpstr>
      <vt:lpstr>Object Linking and Embedding Database (OLE DB)</vt:lpstr>
      <vt:lpstr>OLE DB Providers (1 of 2)</vt:lpstr>
      <vt:lpstr>OLE DB Providers (2 of 2)</vt:lpstr>
      <vt:lpstr>ActiveX Data Objects</vt:lpstr>
      <vt:lpstr>Knowledge Check Activity 10-1</vt:lpstr>
      <vt:lpstr>Knowledge Check Activity 10-1: Answer</vt:lpstr>
      <vt:lpstr>Polling Activity 10-1</vt:lpstr>
      <vt:lpstr>Polling Activity 10-1: Answer</vt:lpstr>
      <vt:lpstr>Discussion Activity 10-1</vt:lpstr>
      <vt:lpstr>Discussion Activity 10-1: Answer</vt:lpstr>
      <vt:lpstr>Understanding Web Application Vulnerabilities</vt:lpstr>
      <vt:lpstr>Application Vulnerabilities and Countermeasures (1 of 6) </vt:lpstr>
      <vt:lpstr>Application Vulnerabilities and Countermeasures (2 of 6) </vt:lpstr>
      <vt:lpstr>Application Vulnerabilities and Countermeasures (3 of 6) </vt:lpstr>
      <vt:lpstr>Application Vulnerabilities and Countermeasures (4 of 6) </vt:lpstr>
      <vt:lpstr>Application Vulnerabilities and Countermeasures (5 of 6) </vt:lpstr>
      <vt:lpstr>Application Vulnerabilities and Countermeasures (6 of 6) </vt:lpstr>
      <vt:lpstr>Web Application Test Execution</vt:lpstr>
      <vt:lpstr>Information Gathering and Architecture Mapping</vt:lpstr>
      <vt:lpstr>Platform Security and Configuration</vt:lpstr>
      <vt:lpstr>Authentication and Session Testing</vt:lpstr>
      <vt:lpstr>Authorization Testing</vt:lpstr>
      <vt:lpstr>Input Validation (1 of 3) </vt:lpstr>
      <vt:lpstr>Input Validation (2 of 3) </vt:lpstr>
      <vt:lpstr>Input Validation (3 of 3)</vt:lpstr>
      <vt:lpstr>Error Handling</vt:lpstr>
      <vt:lpstr>Cryptography Testing</vt:lpstr>
      <vt:lpstr>Business Logic Testing</vt:lpstr>
      <vt:lpstr>Client-Side Testing</vt:lpstr>
      <vt:lpstr>Polling Activity 10-2</vt:lpstr>
      <vt:lpstr>Polling Activity 10-2: Answer</vt:lpstr>
      <vt:lpstr>Knowledge Check Activity 10-2</vt:lpstr>
      <vt:lpstr>Knowledge Check Activity 10-2: Answer</vt:lpstr>
      <vt:lpstr>Tools for Web Attackers and Security Testers</vt:lpstr>
      <vt:lpstr>Web Tools</vt:lpstr>
      <vt:lpstr>Firefox and Chrome Built-In Developer Tools</vt:lpstr>
      <vt:lpstr>Burp Suite and Zed Attack Proxy (1 of 2)</vt:lpstr>
      <vt:lpstr>Burp Suite and Zed Attack Proxy (2 of 2)</vt:lpstr>
      <vt:lpstr>Wapiti</vt:lpstr>
      <vt:lpstr>Self-Assessment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Constitutional Law</dc:title>
  <dc:creator>Onderdonk, Natalie</dc:creator>
  <cp:lastModifiedBy>ansrsource_17</cp:lastModifiedBy>
  <cp:revision>519</cp:revision>
  <dcterms:created xsi:type="dcterms:W3CDTF">2020-07-27T16:46:05Z</dcterms:created>
  <dcterms:modified xsi:type="dcterms:W3CDTF">2022-02-23T13:34:55Z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0x010100DCBD9E0DAEFC3E40A59C31973342194A</vt:lpwstr>
  </property>
</Properties>
</file>

<file path=docProps/thumbnail.jpeg>
</file>